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9" r:id="rId3"/>
    <p:sldId id="270" r:id="rId4"/>
    <p:sldId id="271" r:id="rId5"/>
    <p:sldId id="267" r:id="rId6"/>
  </p:sldIdLst>
  <p:sldSz cx="9144000" cy="6858000" type="screen4x3"/>
  <p:notesSz cx="9926638" cy="6797675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34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0A179-D739-4F45-B328-063B0CF719DE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1124A-498A-429D-BF26-776F839C86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48903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295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3800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8311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09402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555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8070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543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930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152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219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352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AE0C-1BA6-4909-80BB-130848B1E00B}" type="datetimeFigureOut">
              <a:rPr lang="lt-LT" smtClean="0"/>
              <a:t>2017-01-09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1DD66-C231-44A4-8C33-D6BA60B6DA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395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467544" y="918464"/>
            <a:ext cx="8424936" cy="2808312"/>
          </a:xfrm>
        </p:spPr>
        <p:txBody>
          <a:bodyPr/>
          <a:lstStyle/>
          <a:p>
            <a:r>
              <a:rPr lang="lt-LT" dirty="0" smtClean="0">
                <a:solidFill>
                  <a:srgbClr val="008000"/>
                </a:solidFill>
                <a:latin typeface="Arial Black" panose="020B0A04020102020204" pitchFamily="34" charset="0"/>
              </a:rPr>
              <a:t>Aplinkosauginio</a:t>
            </a:r>
            <a:br>
              <a:rPr lang="lt-LT" dirty="0" smtClean="0">
                <a:solidFill>
                  <a:srgbClr val="008000"/>
                </a:solidFill>
                <a:latin typeface="Arial Black" panose="020B0A04020102020204" pitchFamily="34" charset="0"/>
              </a:rPr>
            </a:br>
            <a:r>
              <a:rPr lang="lt-LT" dirty="0" smtClean="0">
                <a:solidFill>
                  <a:srgbClr val="008000"/>
                </a:solidFill>
                <a:latin typeface="Arial Black" panose="020B0A04020102020204" pitchFamily="34" charset="0"/>
              </a:rPr>
              <a:t>švietimo sritis</a:t>
            </a:r>
            <a:endParaRPr lang="lt-LT" dirty="0">
              <a:solidFill>
                <a:srgbClr val="008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610" y="3356992"/>
            <a:ext cx="3096344" cy="230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7032"/>
            <a:ext cx="9144000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>
          <a:xfrm>
            <a:off x="2297229" y="274638"/>
            <a:ext cx="6389571" cy="1143000"/>
          </a:xfrm>
        </p:spPr>
        <p:txBody>
          <a:bodyPr>
            <a:normAutofit fontScale="90000"/>
          </a:bodyPr>
          <a:lstStyle/>
          <a:p>
            <a:r>
              <a:rPr lang="lt-LT" b="1" dirty="0"/>
              <a:t>Aplinkosauginio sąmoningumo ugdymas</a:t>
            </a:r>
            <a:endParaRPr lang="lt-L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67744" cy="168683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t-LT" b="1" dirty="0" smtClean="0"/>
              <a:t>Remiamos veiklos</a:t>
            </a:r>
            <a:r>
              <a:rPr lang="lt-LT" b="1" dirty="0"/>
              <a:t>: </a:t>
            </a:r>
            <a:endParaRPr lang="lt-LT" dirty="0"/>
          </a:p>
          <a:p>
            <a:r>
              <a:rPr lang="lt-LT" dirty="0"/>
              <a:t>1.7.1.1. Miesto aplinkos (oras, vanduo, žaliosios erdvės, biologinė įvairovė) būklės gerinimo ir </a:t>
            </a:r>
            <a:r>
              <a:rPr lang="lt-LT" dirty="0" err="1"/>
              <a:t>bevariklio</a:t>
            </a:r>
            <a:r>
              <a:rPr lang="lt-LT" dirty="0"/>
              <a:t> transporto populiarinimo projektai. </a:t>
            </a:r>
          </a:p>
          <a:p>
            <a:r>
              <a:rPr lang="lt-LT" dirty="0"/>
              <a:t>1.7.1.2. Atliekų prevencijai (darnus vartojimas, atliekų rūšiavimas, antrasis daiktų gyvenimas ir kt.) skirti projektai (seminarai, konferencijos, talkos, kūrybinės dirbtuvės, akcijos ir kt.).</a:t>
            </a:r>
          </a:p>
          <a:p>
            <a:r>
              <a:rPr lang="lt-LT" dirty="0"/>
              <a:t>1.7.1.3. Ekologinio pažinimo projektai ir  edukaciniai užsiėmimai miesto gamtinėje aplinkoje.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>
          <a:xfrm>
            <a:off x="2268943" y="543830"/>
            <a:ext cx="6389571" cy="1143000"/>
          </a:xfrm>
        </p:spPr>
        <p:txBody>
          <a:bodyPr>
            <a:normAutofit fontScale="90000"/>
          </a:bodyPr>
          <a:lstStyle/>
          <a:p>
            <a:r>
              <a:rPr lang="lt-LT" b="1" dirty="0"/>
              <a:t>Tarptautinių aplinkosauginių</a:t>
            </a:r>
            <a:br>
              <a:rPr lang="lt-LT" b="1" dirty="0"/>
            </a:br>
            <a:r>
              <a:rPr lang="lt-LT" b="1" dirty="0"/>
              <a:t> iniciatyvų įgyvendinimas mieste</a:t>
            </a:r>
            <a:endParaRPr lang="lt-LT" dirty="0"/>
          </a:p>
        </p:txBody>
      </p:sp>
      <p:sp>
        <p:nvSpPr>
          <p:cNvPr id="8" name="Turinio vietos rezervavimo ženklas 7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281339"/>
          </a:xfrm>
        </p:spPr>
        <p:txBody>
          <a:bodyPr/>
          <a:lstStyle/>
          <a:p>
            <a:r>
              <a:rPr lang="lt-LT" sz="3600" b="1" dirty="0"/>
              <a:t>Remiamos veiklos</a:t>
            </a:r>
            <a:r>
              <a:rPr lang="lt-LT" b="1" dirty="0"/>
              <a:t>:</a:t>
            </a:r>
          </a:p>
          <a:p>
            <a:pPr marL="457200" indent="-457200"/>
            <a:r>
              <a:rPr lang="lt-LT" dirty="0"/>
              <a:t>1.7.2.1. Gamtos švenčių, aplinkosauginių iniciatyvų projektai (Žemės diena, Pasaulinė Aplinkos apsaugos diena, Europos </a:t>
            </a:r>
            <a:r>
              <a:rPr lang="lt-LT" dirty="0" err="1"/>
              <a:t>judumo</a:t>
            </a:r>
            <a:r>
              <a:rPr lang="lt-LT" dirty="0"/>
              <a:t> savaitė, Tarptautinė diena be automobilio, Europos atliekų mažinimo savaitė ir kt.).</a:t>
            </a:r>
          </a:p>
          <a:p>
            <a:endParaRPr lang="lt-L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67744" cy="168683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7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>
          <a:xfrm>
            <a:off x="2297229" y="274638"/>
            <a:ext cx="6389571" cy="1143000"/>
          </a:xfrm>
        </p:spPr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8" name="Turinio vietos rezervavimo ženklas 7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968552"/>
          </a:xfrm>
        </p:spPr>
        <p:txBody>
          <a:bodyPr>
            <a:normAutofit fontScale="85000" lnSpcReduction="10000"/>
          </a:bodyPr>
          <a:lstStyle/>
          <a:p>
            <a:r>
              <a:rPr lang="lt-LT" dirty="0" smtClean="0"/>
              <a:t>Minimali </a:t>
            </a:r>
            <a:r>
              <a:rPr lang="lt-LT" dirty="0"/>
              <a:t>projekto vertė: </a:t>
            </a:r>
            <a:r>
              <a:rPr lang="lt-LT" b="1" dirty="0"/>
              <a:t>2000 </a:t>
            </a:r>
            <a:r>
              <a:rPr lang="lt-LT" b="1" dirty="0" err="1"/>
              <a:t>Eur</a:t>
            </a:r>
            <a:r>
              <a:rPr lang="lt-LT" b="1" dirty="0"/>
              <a:t>.</a:t>
            </a:r>
          </a:p>
          <a:p>
            <a:r>
              <a:rPr lang="lt-LT" dirty="0"/>
              <a:t>Projektui įgyvendinti iš Kauno miesto savivaldybės (toliau – Savivaldybė) biudžeto gali būti </a:t>
            </a:r>
            <a:r>
              <a:rPr lang="lt-LT" b="1" dirty="0"/>
              <a:t>skiriama iki 80 proc. </a:t>
            </a:r>
            <a:r>
              <a:rPr lang="lt-LT" dirty="0"/>
              <a:t>tinkamų finansuoti projekto išlaidų. 20 proc. išlaidų turi sudaryti pareiškėjo įnašas.</a:t>
            </a:r>
          </a:p>
          <a:p>
            <a:r>
              <a:rPr lang="lt-LT" dirty="0"/>
              <a:t>Projektų paraiškas gali teikti Lietuvos Respublikoje registruoti juridiniai asmenys: </a:t>
            </a:r>
            <a:r>
              <a:rPr lang="lt-LT" b="1" dirty="0"/>
              <a:t>švietimo įstaigos, neformaliojo ugdymo įstaigos, nevyriausybinės organizacijos </a:t>
            </a:r>
            <a:r>
              <a:rPr lang="lt-LT" dirty="0"/>
              <a:t>(asociacijos, viešosios įstaigos, labdaros ir paramos fondai) ir </a:t>
            </a:r>
            <a:r>
              <a:rPr lang="lt-LT" b="1" dirty="0"/>
              <a:t>kiti juridiniai asmenys, vykdantys ir plėtojantys aplinkosauginę veiklą Kauno mieste</a:t>
            </a:r>
            <a:r>
              <a:rPr lang="lt-LT" dirty="0"/>
              <a:t>.</a:t>
            </a:r>
          </a:p>
          <a:p>
            <a:endParaRPr lang="lt-LT" dirty="0">
              <a:solidFill>
                <a:srgbClr val="FF0000"/>
              </a:solidFill>
            </a:endParaRPr>
          </a:p>
          <a:p>
            <a:endParaRPr lang="lt-L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67744" cy="168683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68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glesimo\Desktop\iniciatyvos skaidres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393832"/>
            <a:ext cx="9142412" cy="646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37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196</Words>
  <Application>Microsoft Office PowerPoint</Application>
  <PresentationFormat>Demonstracija ekrane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Office tema</vt:lpstr>
      <vt:lpstr>Aplinkosauginio švietimo sritis</vt:lpstr>
      <vt:lpstr>Aplinkosauginio sąmoningumo ugdymas</vt:lpstr>
      <vt:lpstr>Tarptautinių aplinkosauginių  iniciatyvų įgyvendinimas mieste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Prak_Ekonomika</dc:creator>
  <cp:lastModifiedBy>Kristina Dėdelienė</cp:lastModifiedBy>
  <cp:revision>27</cp:revision>
  <cp:lastPrinted>2017-01-06T13:22:04Z</cp:lastPrinted>
  <dcterms:created xsi:type="dcterms:W3CDTF">2017-01-06T07:17:50Z</dcterms:created>
  <dcterms:modified xsi:type="dcterms:W3CDTF">2017-01-09T06:10:57Z</dcterms:modified>
</cp:coreProperties>
</file>