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74" r:id="rId3"/>
    <p:sldId id="275" r:id="rId4"/>
    <p:sldId id="276" r:id="rId5"/>
    <p:sldId id="270" r:id="rId6"/>
    <p:sldId id="272" r:id="rId7"/>
    <p:sldId id="271" r:id="rId8"/>
    <p:sldId id="267" r:id="rId9"/>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8" d="100"/>
          <a:sy n="98" d="100"/>
        </p:scale>
        <p:origin x="-269"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B92329-85C1-4368-B33B-96524288E56F}" type="datetimeFigureOut">
              <a:rPr lang="en-US" smtClean="0"/>
              <a:pPr/>
              <a:t>1/19/2017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50E98B-CB60-461C-BAB7-E391E9CBDB70}" type="slidenum">
              <a:rPr lang="en-US" smtClean="0"/>
              <a:pPr/>
              <a:t>‹#›</a:t>
            </a:fld>
            <a:endParaRPr lang="en-US"/>
          </a:p>
        </p:txBody>
      </p:sp>
    </p:spTree>
    <p:extLst>
      <p:ext uri="{BB962C8B-B14F-4D97-AF65-F5344CB8AC3E}">
        <p14:creationId xmlns:p14="http://schemas.microsoft.com/office/powerpoint/2010/main" val="3537378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50E98B-CB60-461C-BAB7-E391E9CBDB70}" type="slidenum">
              <a:rPr lang="en-US" smtClean="0">
                <a:solidFill>
                  <a:prstClr val="black"/>
                </a:solidFill>
              </a:rPr>
              <a:pPr/>
              <a:t>2</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50E98B-CB60-461C-BAB7-E391E9CBDB70}" type="slidenum">
              <a:rPr lang="en-US" smtClean="0">
                <a:solidFill>
                  <a:prstClr val="black"/>
                </a:solidFill>
              </a:rPr>
              <a:pPr/>
              <a:t>3</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50E98B-CB60-461C-BAB7-E391E9CBDB70}" type="slidenum">
              <a:rPr lang="en-US" smtClean="0">
                <a:solidFill>
                  <a:prstClr val="black"/>
                </a:solidFill>
              </a:rPr>
              <a:pPr/>
              <a:t>4</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Spustelėję redag. ruoš. pavad. stilių</a:t>
            </a:r>
            <a:endParaRPr lang="lt-LT"/>
          </a:p>
        </p:txBody>
      </p:sp>
      <p:sp>
        <p:nvSpPr>
          <p:cNvPr id="3" name="Antrinis pavadinima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2459AE0C-1BA6-4909-80BB-130848B1E00B}" type="datetimeFigureOut">
              <a:rPr lang="lt-LT" smtClean="0"/>
              <a:pPr/>
              <a:t>2017.01.19</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1091DD66-C231-44A4-8C33-D6BA60B6DA66}" type="slidenum">
              <a:rPr lang="lt-LT" smtClean="0"/>
              <a:pPr/>
              <a:t>‹#›</a:t>
            </a:fld>
            <a:endParaRPr lang="lt-LT"/>
          </a:p>
        </p:txBody>
      </p:sp>
    </p:spTree>
    <p:extLst>
      <p:ext uri="{BB962C8B-B14F-4D97-AF65-F5344CB8AC3E}">
        <p14:creationId xmlns:p14="http://schemas.microsoft.com/office/powerpoint/2010/main" val="2242958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2459AE0C-1BA6-4909-80BB-130848B1E00B}" type="datetimeFigureOut">
              <a:rPr lang="lt-LT" smtClean="0"/>
              <a:pPr/>
              <a:t>2017.01.19</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1091DD66-C231-44A4-8C33-D6BA60B6DA66}" type="slidenum">
              <a:rPr lang="lt-LT" smtClean="0"/>
              <a:pPr/>
              <a:t>‹#›</a:t>
            </a:fld>
            <a:endParaRPr lang="lt-LT"/>
          </a:p>
        </p:txBody>
      </p:sp>
    </p:spTree>
    <p:extLst>
      <p:ext uri="{BB962C8B-B14F-4D97-AF65-F5344CB8AC3E}">
        <p14:creationId xmlns:p14="http://schemas.microsoft.com/office/powerpoint/2010/main" val="1638009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2459AE0C-1BA6-4909-80BB-130848B1E00B}" type="datetimeFigureOut">
              <a:rPr lang="lt-LT" smtClean="0"/>
              <a:pPr/>
              <a:t>2017.01.19</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1091DD66-C231-44A4-8C33-D6BA60B6DA66}" type="slidenum">
              <a:rPr lang="lt-LT" smtClean="0"/>
              <a:pPr/>
              <a:t>‹#›</a:t>
            </a:fld>
            <a:endParaRPr lang="lt-LT"/>
          </a:p>
        </p:txBody>
      </p:sp>
    </p:spTree>
    <p:extLst>
      <p:ext uri="{BB962C8B-B14F-4D97-AF65-F5344CB8AC3E}">
        <p14:creationId xmlns:p14="http://schemas.microsoft.com/office/powerpoint/2010/main" val="3483116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2459AE0C-1BA6-4909-80BB-130848B1E00B}" type="datetimeFigureOut">
              <a:rPr lang="lt-LT" smtClean="0"/>
              <a:pPr/>
              <a:t>2017.01.19</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1091DD66-C231-44A4-8C33-D6BA60B6DA66}" type="slidenum">
              <a:rPr lang="lt-LT" smtClean="0"/>
              <a:pPr/>
              <a:t>‹#›</a:t>
            </a:fld>
            <a:endParaRPr lang="lt-LT"/>
          </a:p>
        </p:txBody>
      </p:sp>
    </p:spTree>
    <p:extLst>
      <p:ext uri="{BB962C8B-B14F-4D97-AF65-F5344CB8AC3E}">
        <p14:creationId xmlns:p14="http://schemas.microsoft.com/office/powerpoint/2010/main" val="35094029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2459AE0C-1BA6-4909-80BB-130848B1E00B}" type="datetimeFigureOut">
              <a:rPr lang="lt-LT" smtClean="0"/>
              <a:pPr/>
              <a:t>2017.01.19</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1091DD66-C231-44A4-8C33-D6BA60B6DA66}" type="slidenum">
              <a:rPr lang="lt-LT" smtClean="0"/>
              <a:pPr/>
              <a:t>‹#›</a:t>
            </a:fld>
            <a:endParaRPr lang="lt-LT"/>
          </a:p>
        </p:txBody>
      </p:sp>
    </p:spTree>
    <p:extLst>
      <p:ext uri="{BB962C8B-B14F-4D97-AF65-F5344CB8AC3E}">
        <p14:creationId xmlns:p14="http://schemas.microsoft.com/office/powerpoint/2010/main" val="3165556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2459AE0C-1BA6-4909-80BB-130848B1E00B}" type="datetimeFigureOut">
              <a:rPr lang="lt-LT" smtClean="0"/>
              <a:pPr/>
              <a:t>2017.01.19</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1091DD66-C231-44A4-8C33-D6BA60B6DA66}" type="slidenum">
              <a:rPr lang="lt-LT" smtClean="0"/>
              <a:pPr/>
              <a:t>‹#›</a:t>
            </a:fld>
            <a:endParaRPr lang="lt-LT"/>
          </a:p>
        </p:txBody>
      </p:sp>
    </p:spTree>
    <p:extLst>
      <p:ext uri="{BB962C8B-B14F-4D97-AF65-F5344CB8AC3E}">
        <p14:creationId xmlns:p14="http://schemas.microsoft.com/office/powerpoint/2010/main" val="2480703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2459AE0C-1BA6-4909-80BB-130848B1E00B}" type="datetimeFigureOut">
              <a:rPr lang="lt-LT" smtClean="0"/>
              <a:pPr/>
              <a:t>2017.01.19</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1091DD66-C231-44A4-8C33-D6BA60B6DA66}" type="slidenum">
              <a:rPr lang="lt-LT" smtClean="0"/>
              <a:pPr/>
              <a:t>‹#›</a:t>
            </a:fld>
            <a:endParaRPr lang="lt-LT"/>
          </a:p>
        </p:txBody>
      </p:sp>
    </p:spTree>
    <p:extLst>
      <p:ext uri="{BB962C8B-B14F-4D97-AF65-F5344CB8AC3E}">
        <p14:creationId xmlns:p14="http://schemas.microsoft.com/office/powerpoint/2010/main" val="1655437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2459AE0C-1BA6-4909-80BB-130848B1E00B}" type="datetimeFigureOut">
              <a:rPr lang="lt-LT" smtClean="0"/>
              <a:pPr/>
              <a:t>2017.01.19</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1091DD66-C231-44A4-8C33-D6BA60B6DA66}" type="slidenum">
              <a:rPr lang="lt-LT" smtClean="0"/>
              <a:pPr/>
              <a:t>‹#›</a:t>
            </a:fld>
            <a:endParaRPr lang="lt-LT"/>
          </a:p>
        </p:txBody>
      </p:sp>
    </p:spTree>
    <p:extLst>
      <p:ext uri="{BB962C8B-B14F-4D97-AF65-F5344CB8AC3E}">
        <p14:creationId xmlns:p14="http://schemas.microsoft.com/office/powerpoint/2010/main" val="4249302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2459AE0C-1BA6-4909-80BB-130848B1E00B}" type="datetimeFigureOut">
              <a:rPr lang="lt-LT" smtClean="0"/>
              <a:pPr/>
              <a:t>2017.01.19</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1091DD66-C231-44A4-8C33-D6BA60B6DA66}" type="slidenum">
              <a:rPr lang="lt-LT" smtClean="0"/>
              <a:pPr/>
              <a:t>‹#›</a:t>
            </a:fld>
            <a:endParaRPr lang="lt-LT"/>
          </a:p>
        </p:txBody>
      </p:sp>
    </p:spTree>
    <p:extLst>
      <p:ext uri="{BB962C8B-B14F-4D97-AF65-F5344CB8AC3E}">
        <p14:creationId xmlns:p14="http://schemas.microsoft.com/office/powerpoint/2010/main" val="2141526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Spustelėję redag. ruoš. pavad.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2459AE0C-1BA6-4909-80BB-130848B1E00B}" type="datetimeFigureOut">
              <a:rPr lang="lt-LT" smtClean="0"/>
              <a:pPr/>
              <a:t>2017.01.19</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1091DD66-C231-44A4-8C33-D6BA60B6DA66}" type="slidenum">
              <a:rPr lang="lt-LT" smtClean="0"/>
              <a:pPr/>
              <a:t>‹#›</a:t>
            </a:fld>
            <a:endParaRPr lang="lt-LT"/>
          </a:p>
        </p:txBody>
      </p:sp>
    </p:spTree>
    <p:extLst>
      <p:ext uri="{BB962C8B-B14F-4D97-AF65-F5344CB8AC3E}">
        <p14:creationId xmlns:p14="http://schemas.microsoft.com/office/powerpoint/2010/main" val="4192197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2459AE0C-1BA6-4909-80BB-130848B1E00B}" type="datetimeFigureOut">
              <a:rPr lang="lt-LT" smtClean="0"/>
              <a:pPr/>
              <a:t>2017.01.19</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1091DD66-C231-44A4-8C33-D6BA60B6DA66}" type="slidenum">
              <a:rPr lang="lt-LT" smtClean="0"/>
              <a:pPr/>
              <a:t>‹#›</a:t>
            </a:fld>
            <a:endParaRPr lang="lt-LT"/>
          </a:p>
        </p:txBody>
      </p:sp>
    </p:spTree>
    <p:extLst>
      <p:ext uri="{BB962C8B-B14F-4D97-AF65-F5344CB8AC3E}">
        <p14:creationId xmlns:p14="http://schemas.microsoft.com/office/powerpoint/2010/main" val="3813524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59AE0C-1BA6-4909-80BB-130848B1E00B}" type="datetimeFigureOut">
              <a:rPr lang="lt-LT" smtClean="0"/>
              <a:pPr/>
              <a:t>2017.01.19</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91DD66-C231-44A4-8C33-D6BA60B6DA66}" type="slidenum">
              <a:rPr lang="lt-LT" smtClean="0"/>
              <a:pPr/>
              <a:t>‹#›</a:t>
            </a:fld>
            <a:endParaRPr lang="lt-LT"/>
          </a:p>
        </p:txBody>
      </p:sp>
    </p:spTree>
    <p:extLst>
      <p:ext uri="{BB962C8B-B14F-4D97-AF65-F5344CB8AC3E}">
        <p14:creationId xmlns:p14="http://schemas.microsoft.com/office/powerpoint/2010/main" val="2813955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kksd.lt/index.php?159030935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356083" y="476672"/>
            <a:ext cx="8424936" cy="2808312"/>
          </a:xfrm>
        </p:spPr>
        <p:txBody>
          <a:bodyPr/>
          <a:lstStyle/>
          <a:p>
            <a:r>
              <a:rPr lang="lt-LT" b="1" dirty="0" smtClean="0"/>
              <a:t>FIZINIO AKTYVUMO IR SPORTO PLĖTOJIMO SRITIS</a:t>
            </a:r>
            <a:endParaRPr lang="lt-LT" i="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5610" y="3356992"/>
            <a:ext cx="3096344" cy="2303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aveikslėlis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717032"/>
            <a:ext cx="9144000" cy="3140968"/>
          </a:xfrm>
          <a:prstGeom prst="rect">
            <a:avLst/>
          </a:prstGeom>
        </p:spPr>
      </p:pic>
    </p:spTree>
    <p:extLst>
      <p:ext uri="{BB962C8B-B14F-4D97-AF65-F5344CB8AC3E}">
        <p14:creationId xmlns:p14="http://schemas.microsoft.com/office/powerpoint/2010/main" val="2996035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ntraštė 6"/>
          <p:cNvSpPr>
            <a:spLocks noGrp="1"/>
          </p:cNvSpPr>
          <p:nvPr>
            <p:ph type="title"/>
          </p:nvPr>
        </p:nvSpPr>
        <p:spPr>
          <a:xfrm>
            <a:off x="2297229" y="274638"/>
            <a:ext cx="6389571" cy="1714202"/>
          </a:xfrm>
        </p:spPr>
        <p:txBody>
          <a:bodyPr>
            <a:normAutofit/>
          </a:bodyPr>
          <a:lstStyle/>
          <a:p>
            <a:r>
              <a:rPr lang="lt-LT" sz="2200" dirty="0" smtClean="0">
                <a:effectLst>
                  <a:outerShdw blurRad="38100" dist="38100" dir="2700000" algn="tl">
                    <a:srgbClr val="000000">
                      <a:alpha val="43137"/>
                    </a:srgbClr>
                  </a:outerShdw>
                </a:effectLst>
              </a:rPr>
              <a:t>PRIORITETAS</a:t>
            </a:r>
            <a:r>
              <a:rPr lang="lt-LT" sz="2200" dirty="0" smtClean="0">
                <a:solidFill>
                  <a:srgbClr val="7030A0"/>
                </a:solidFill>
                <a:effectLst>
                  <a:outerShdw blurRad="38100" dist="38100" dir="2700000" algn="tl">
                    <a:srgbClr val="000000">
                      <a:alpha val="43137"/>
                    </a:srgbClr>
                  </a:outerShdw>
                </a:effectLst>
              </a:rPr>
              <a:t> </a:t>
            </a:r>
            <a:br>
              <a:rPr lang="lt-LT" sz="2200" dirty="0" smtClean="0">
                <a:solidFill>
                  <a:srgbClr val="7030A0"/>
                </a:solidFill>
                <a:effectLst>
                  <a:outerShdw blurRad="38100" dist="38100" dir="2700000" algn="tl">
                    <a:srgbClr val="000000">
                      <a:alpha val="43137"/>
                    </a:srgbClr>
                  </a:outerShdw>
                </a:effectLst>
              </a:rPr>
            </a:br>
            <a:r>
              <a:rPr lang="lt-LT" sz="2200" dirty="0" smtClean="0">
                <a:solidFill>
                  <a:srgbClr val="7030A0"/>
                </a:solidFill>
                <a:effectLst>
                  <a:outerShdw blurRad="38100" dist="38100" dir="2700000" algn="tl">
                    <a:srgbClr val="000000">
                      <a:alpha val="43137"/>
                    </a:srgbClr>
                  </a:outerShdw>
                </a:effectLst>
              </a:rPr>
              <a:t>SPORTO ORGANIZACIJŲ INDĖLIO Į VAIKŲ IR JAUNIMO UGDYMĄ, UŽIMTUMĄ PER SPORTĄ, ĮVAIRIŲ SPORTO ŠAKŲ PLĖTRĄ SKATINIMAS</a:t>
            </a:r>
            <a:r>
              <a:rPr lang="lt-LT" sz="2200" dirty="0" smtClean="0">
                <a:solidFill>
                  <a:srgbClr val="7030A0"/>
                </a:solidFill>
              </a:rPr>
              <a:t>	</a:t>
            </a:r>
            <a:endParaRPr lang="lt-LT" sz="2200" dirty="0">
              <a:solidFill>
                <a:srgbClr val="7030A0"/>
              </a:solidFill>
            </a:endParaRPr>
          </a:p>
        </p:txBody>
      </p:sp>
      <p:sp>
        <p:nvSpPr>
          <p:cNvPr id="8" name="Turinio vietos rezervavimo ženklas 7"/>
          <p:cNvSpPr>
            <a:spLocks noGrp="1"/>
          </p:cNvSpPr>
          <p:nvPr>
            <p:ph idx="1"/>
          </p:nvPr>
        </p:nvSpPr>
        <p:spPr>
          <a:xfrm>
            <a:off x="467544" y="1916832"/>
            <a:ext cx="8229600" cy="4680520"/>
          </a:xfrm>
        </p:spPr>
        <p:txBody>
          <a:bodyPr lIns="108000" rIns="108000">
            <a:normAutofit fontScale="70000" lnSpcReduction="20000"/>
          </a:bodyPr>
          <a:lstStyle/>
          <a:p>
            <a:pPr marL="0" indent="0" algn="ctr">
              <a:buNone/>
            </a:pPr>
            <a:r>
              <a:rPr lang="lt-LT" sz="3400" dirty="0" smtClean="0"/>
              <a:t>Tinkamos finansuoti veiklos</a:t>
            </a:r>
          </a:p>
          <a:p>
            <a:pPr marL="0" indent="357188" algn="just">
              <a:buNone/>
            </a:pPr>
            <a:r>
              <a:rPr lang="lt-LT" sz="2400" dirty="0" smtClean="0"/>
              <a:t>1.  Kūno kultūros ir sporto paslaugų ikimokyklinio ir mokyklinio amžiaus vaikams ir jaunimui kokybės gerinimas. </a:t>
            </a:r>
          </a:p>
          <a:p>
            <a:pPr marL="0" indent="357188" algn="just">
              <a:buNone/>
            </a:pPr>
            <a:r>
              <a:rPr lang="lt-LT" sz="1600" dirty="0" smtClean="0"/>
              <a:t>   </a:t>
            </a:r>
            <a:r>
              <a:rPr lang="lt-LT" sz="2000" dirty="0" smtClean="0"/>
              <a:t>Veiklos orientuotos į k</a:t>
            </a:r>
            <a:r>
              <a:rPr lang="pt-BR" sz="2000" dirty="0" smtClean="0"/>
              <a:t>ūno </a:t>
            </a:r>
            <a:r>
              <a:rPr lang="pt-BR" sz="2000" dirty="0"/>
              <a:t>kultūros ir sporto </a:t>
            </a:r>
            <a:r>
              <a:rPr lang="pt-BR" sz="2000" dirty="0" smtClean="0"/>
              <a:t>paslaugų</a:t>
            </a:r>
            <a:r>
              <a:rPr lang="lt-LT" sz="2000" dirty="0" smtClean="0"/>
              <a:t>, jau teikiamų sporto organizacijose, kokybės gerinimą. Paslauga tampa kokybiškesnė, profesionalesnė, platesnės apimties, teikiama tam tikroms amžiaus grupėms (ikimokyklinis ir mokyklinis amžius), orientuota labiau į mėgėjišką sportą, į fizinės veiklos poreikių tenkinimą, užimtumą.  </a:t>
            </a:r>
          </a:p>
          <a:p>
            <a:pPr marL="0" indent="357188" algn="just">
              <a:buNone/>
            </a:pPr>
            <a:endParaRPr lang="lt-LT" sz="1600" dirty="0" smtClean="0"/>
          </a:p>
          <a:p>
            <a:pPr marL="0" indent="357188" algn="just">
              <a:buNone/>
            </a:pPr>
            <a:r>
              <a:rPr lang="lt-LT" sz="2400" dirty="0" smtClean="0"/>
              <a:t>2. </a:t>
            </a:r>
            <a:r>
              <a:rPr lang="lt-LT" sz="2400" dirty="0"/>
              <a:t>Sporto šakų, išskyrus badmintoną, baidarių ir kanojų irklavimą, beisbolą, boksą, buriavimą, dailųjį čiuožimą, dviračių sportą, dziudo, fechtavimą, futbolą, graikų-romėnų imtynes, irklavimą, krepšinį, laisvąsias imtynes, ledo ritulį, lengvąją atletiką, meninę gimnastiką, neįgaliųjų sportą, orientavimosi sportą, plaukimą, rankinį, regbį, sportinę gimnastiką, stalo tenisą, sunkiąją atletiką, šachmatus, šaškes, šaudymą iš lanko, šaudymą, šiuolaikinę penkiakovę, šuolius į vandenį, </a:t>
            </a:r>
            <a:r>
              <a:rPr lang="lt-LT" sz="2400" dirty="0" err="1"/>
              <a:t>tekvondo</a:t>
            </a:r>
            <a:r>
              <a:rPr lang="lt-LT" sz="2400" dirty="0"/>
              <a:t>, tinklinį, </a:t>
            </a:r>
            <a:r>
              <a:rPr lang="lt-LT" sz="2400" dirty="0" err="1"/>
              <a:t>triatloną</a:t>
            </a:r>
            <a:r>
              <a:rPr lang="lt-LT" sz="2400" dirty="0"/>
              <a:t>, vandensvydį, žirgų sportą, žolės riedulį, plėtra. </a:t>
            </a:r>
            <a:r>
              <a:rPr lang="lt-LT" sz="2400" dirty="0" smtClean="0"/>
              <a:t> </a:t>
            </a:r>
          </a:p>
          <a:p>
            <a:pPr marL="0" indent="357188" algn="just">
              <a:buNone/>
            </a:pPr>
            <a:r>
              <a:rPr lang="lt-LT" sz="1600" dirty="0" smtClean="0"/>
              <a:t>      </a:t>
            </a:r>
            <a:r>
              <a:rPr lang="lt-LT" sz="2100" dirty="0" smtClean="0"/>
              <a:t>Veiklos orientuotos į sporto šakų, nekultivuojamų Kauno miesto savivaldybės biudžetinėse sporto mokyklose, plėtrą. </a:t>
            </a:r>
          </a:p>
          <a:p>
            <a:pPr marL="0" indent="357188">
              <a:buNone/>
            </a:pPr>
            <a:endParaRPr lang="lt-LT" sz="1600" dirty="0" smtClean="0"/>
          </a:p>
          <a:p>
            <a:pPr marL="0" lvl="0" indent="357188">
              <a:buAutoNum type="arabicPeriod" startAt="3"/>
            </a:pPr>
            <a:r>
              <a:rPr lang="lt-LT" sz="2500" dirty="0" smtClean="0">
                <a:solidFill>
                  <a:prstClr val="black"/>
                </a:solidFill>
              </a:rPr>
              <a:t>Sporto edukacinių priemonių sukūrimas ir įgyvendinimas. </a:t>
            </a:r>
          </a:p>
          <a:p>
            <a:pPr marL="0" lvl="0" indent="0">
              <a:buNone/>
            </a:pPr>
            <a:endParaRPr lang="lt-LT" sz="1100" dirty="0" smtClean="0">
              <a:solidFill>
                <a:prstClr val="black"/>
              </a:solidFill>
            </a:endParaRPr>
          </a:p>
          <a:p>
            <a:pPr marL="0" lvl="0" indent="0" algn="ctr">
              <a:buNone/>
            </a:pPr>
            <a:r>
              <a:rPr lang="lt-LT" sz="2500" dirty="0" smtClean="0">
                <a:solidFill>
                  <a:srgbClr val="C00000"/>
                </a:solidFill>
              </a:rPr>
              <a:t>Minimali projekto vertė 2000 </a:t>
            </a:r>
            <a:r>
              <a:rPr lang="lt-LT" sz="2500" dirty="0" err="1" smtClean="0">
                <a:solidFill>
                  <a:srgbClr val="C00000"/>
                </a:solidFill>
              </a:rPr>
              <a:t>Eur</a:t>
            </a:r>
            <a:endParaRPr lang="lt-LT" sz="2500" dirty="0" smtClean="0">
              <a:solidFill>
                <a:prstClr val="black"/>
              </a:solidFill>
            </a:endParaRPr>
          </a:p>
          <a:p>
            <a:pPr marL="0" lvl="0" indent="0">
              <a:buNone/>
            </a:pPr>
            <a:endParaRPr lang="lt-LT" sz="2500" dirty="0" smtClean="0">
              <a:solidFill>
                <a:prstClr val="black"/>
              </a:solidFill>
            </a:endParaRPr>
          </a:p>
          <a:p>
            <a:pPr marL="0" lvl="0" indent="0">
              <a:buNone/>
            </a:pPr>
            <a:endParaRPr lang="lt-LT" sz="2500" dirty="0" smtClean="0">
              <a:solidFill>
                <a:schemeClr val="tx2"/>
              </a:solidFill>
            </a:endParaRPr>
          </a:p>
          <a:p>
            <a:pPr marL="0" lvl="0" indent="0">
              <a:buNone/>
            </a:pPr>
            <a:endParaRPr lang="lt-LT" sz="2500" dirty="0">
              <a:solidFill>
                <a:prstClr val="black"/>
              </a:solidFill>
            </a:endParaRPr>
          </a:p>
          <a:p>
            <a:pPr>
              <a:buNone/>
            </a:pPr>
            <a:endParaRPr lang="en-US" sz="1600" dirty="0" smtClean="0"/>
          </a:p>
          <a:p>
            <a:pPr>
              <a:buNone/>
            </a:pPr>
            <a:endParaRPr lang="lt-LT" sz="1600" dirty="0" smtClean="0"/>
          </a:p>
          <a:p>
            <a:pPr>
              <a:buNone/>
            </a:pPr>
            <a:endParaRPr lang="lt-LT"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267744" cy="1686830"/>
          </a:xfrm>
          <a:prstGeom prst="rect">
            <a:avLst/>
          </a:prstGeom>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91067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ntraštė 6"/>
          <p:cNvSpPr>
            <a:spLocks noGrp="1"/>
          </p:cNvSpPr>
          <p:nvPr>
            <p:ph type="title"/>
          </p:nvPr>
        </p:nvSpPr>
        <p:spPr>
          <a:xfrm>
            <a:off x="2297229" y="274638"/>
            <a:ext cx="6389571" cy="1354162"/>
          </a:xfrm>
        </p:spPr>
        <p:txBody>
          <a:bodyPr>
            <a:normAutofit/>
          </a:bodyPr>
          <a:lstStyle/>
          <a:p>
            <a:r>
              <a:rPr lang="lt-LT" sz="2800" dirty="0">
                <a:solidFill>
                  <a:prstClr val="black"/>
                </a:solidFill>
                <a:effectLst>
                  <a:outerShdw blurRad="38100" dist="38100" dir="2700000" algn="tl">
                    <a:srgbClr val="000000">
                      <a:alpha val="43137"/>
                    </a:srgbClr>
                  </a:outerShdw>
                </a:effectLst>
              </a:rPr>
              <a:t>PRIORITETAS</a:t>
            </a:r>
            <a:r>
              <a:rPr lang="lt-LT" sz="2800" dirty="0">
                <a:solidFill>
                  <a:srgbClr val="7030A0"/>
                </a:solidFill>
                <a:effectLst>
                  <a:outerShdw blurRad="38100" dist="38100" dir="2700000" algn="tl">
                    <a:srgbClr val="000000">
                      <a:alpha val="43137"/>
                    </a:srgbClr>
                  </a:outerShdw>
                </a:effectLst>
              </a:rPr>
              <a:t> </a:t>
            </a:r>
            <a:r>
              <a:rPr lang="lt-LT" sz="2800" dirty="0">
                <a:solidFill>
                  <a:srgbClr val="7030A0"/>
                </a:solidFill>
              </a:rPr>
              <a:t/>
            </a:r>
            <a:br>
              <a:rPr lang="lt-LT" sz="2800" dirty="0">
                <a:solidFill>
                  <a:srgbClr val="7030A0"/>
                </a:solidFill>
              </a:rPr>
            </a:br>
            <a:r>
              <a:rPr lang="lt-LT" sz="2400" dirty="0" smtClean="0">
                <a:solidFill>
                  <a:srgbClr val="7030A0"/>
                </a:solidFill>
                <a:effectLst>
                  <a:outerShdw blurRad="38100" dist="38100" dir="2700000" algn="tl">
                    <a:srgbClr val="000000">
                      <a:alpha val="43137"/>
                    </a:srgbClr>
                  </a:outerShdw>
                </a:effectLst>
              </a:rPr>
              <a:t>Fizinio aktyvumo veiklų plėtra, įtraukiant miesto bendruomenę</a:t>
            </a:r>
            <a:endParaRPr lang="lt-LT" sz="3600" dirty="0">
              <a:solidFill>
                <a:srgbClr val="7030A0"/>
              </a:solidFill>
              <a:effectLst>
                <a:outerShdw blurRad="38100" dist="38100" dir="2700000" algn="tl">
                  <a:srgbClr val="000000">
                    <a:alpha val="43137"/>
                  </a:srgbClr>
                </a:outerShdw>
              </a:effectLst>
            </a:endParaRPr>
          </a:p>
        </p:txBody>
      </p:sp>
      <p:sp>
        <p:nvSpPr>
          <p:cNvPr id="8" name="Turinio vietos rezervavimo ženklas 7"/>
          <p:cNvSpPr>
            <a:spLocks noGrp="1"/>
          </p:cNvSpPr>
          <p:nvPr>
            <p:ph idx="1"/>
          </p:nvPr>
        </p:nvSpPr>
        <p:spPr>
          <a:xfrm>
            <a:off x="457200" y="1844824"/>
            <a:ext cx="8229600" cy="4281339"/>
          </a:xfrm>
        </p:spPr>
        <p:txBody>
          <a:bodyPr>
            <a:normAutofit/>
          </a:bodyPr>
          <a:lstStyle/>
          <a:p>
            <a:pPr marL="0" indent="0" algn="ctr">
              <a:buNone/>
            </a:pPr>
            <a:r>
              <a:rPr lang="lt-LT" sz="2400" dirty="0"/>
              <a:t>Tinkamos finansuoti </a:t>
            </a:r>
            <a:r>
              <a:rPr lang="lt-LT" sz="2400" dirty="0" smtClean="0"/>
              <a:t>veiklos</a:t>
            </a:r>
          </a:p>
          <a:p>
            <a:pPr marL="0" indent="0" algn="ctr">
              <a:buNone/>
            </a:pPr>
            <a:endParaRPr lang="lt-LT" sz="800" dirty="0"/>
          </a:p>
          <a:p>
            <a:pPr marL="0" indent="0" algn="ctr">
              <a:buNone/>
            </a:pPr>
            <a:r>
              <a:rPr lang="lt-LT" sz="2400" dirty="0" smtClean="0"/>
              <a:t>Reguliarių fizinio aktyvumo veiklų, skirtų įvairioms socialinėms ir amžiaus grupėms, organizavimas mieste </a:t>
            </a:r>
          </a:p>
          <a:p>
            <a:pPr marL="177800" indent="449263" algn="just">
              <a:buNone/>
            </a:pPr>
            <a:r>
              <a:rPr lang="lt-LT" sz="1600" dirty="0" smtClean="0"/>
              <a:t>      Veiklos turi būti vykdomos Kauno miesto teritorijoje – ir uždarose patalpose, ir viešose miesto erdvėse. </a:t>
            </a:r>
            <a:r>
              <a:rPr lang="lt-LT" sz="1600" dirty="0"/>
              <a:t>Tai </a:t>
            </a:r>
            <a:r>
              <a:rPr lang="lt-LT" sz="1600" dirty="0" smtClean="0"/>
              <a:t>fizinio aktyvumo, </a:t>
            </a:r>
            <a:r>
              <a:rPr lang="lt-LT" sz="1600" dirty="0" err="1" smtClean="0"/>
              <a:t>sveikatinimo</a:t>
            </a:r>
            <a:r>
              <a:rPr lang="lt-LT" sz="1600" dirty="0" smtClean="0"/>
              <a:t> veiklos, padedančios spręsti nejudraus gyvenimo būdo problemas. Tikimasi, kad į projekto veiklas bus įtraukti visų amžiaus ir socialinių grupių asmenys, gyvenantys ir dirbantys Kauno mieste. Vertinant paraišką bus atsižvelgiama į numatomą užimti žmonių skaičių. </a:t>
            </a:r>
          </a:p>
          <a:p>
            <a:pPr marL="177800" indent="449263" algn="just">
              <a:buNone/>
            </a:pPr>
            <a:r>
              <a:rPr lang="lt-LT" sz="1600" dirty="0" smtClean="0"/>
              <a:t>Svarbu veiklų geografinis išdėstymas, jų prieinamumas. Tikimasi, kad užsiėmimai bus vykdomi daugiau nei vienoje miesto seniūnijoje. Itin svarbu, kad veiklos būtų ne vienkartinės, vyktų ilgiau nei 3 mėn. </a:t>
            </a:r>
          </a:p>
          <a:p>
            <a:pPr marL="177800" indent="449263" algn="just">
              <a:buNone/>
            </a:pPr>
            <a:endParaRPr lang="lt-LT" sz="1600" dirty="0" smtClean="0"/>
          </a:p>
          <a:p>
            <a:pPr marL="177800" indent="0" algn="ctr">
              <a:buNone/>
            </a:pPr>
            <a:r>
              <a:rPr lang="lt-LT" sz="1600" dirty="0" smtClean="0">
                <a:solidFill>
                  <a:srgbClr val="C00000"/>
                </a:solidFill>
              </a:rPr>
              <a:t>Minimali projekto vertė 2000 </a:t>
            </a:r>
            <a:r>
              <a:rPr lang="lt-LT" sz="1600" dirty="0" err="1" smtClean="0">
                <a:solidFill>
                  <a:srgbClr val="C00000"/>
                </a:solidFill>
              </a:rPr>
              <a:t>Eur</a:t>
            </a:r>
            <a:endParaRPr lang="lt-LT" sz="1600" dirty="0" smtClean="0">
              <a:solidFill>
                <a:srgbClr val="C00000"/>
              </a:solidFill>
            </a:endParaRPr>
          </a:p>
          <a:p>
            <a:pPr marL="514350" indent="20638" algn="just">
              <a:buNone/>
            </a:pPr>
            <a:endParaRPr lang="en-US" sz="1600" dirty="0" smtClean="0"/>
          </a:p>
          <a:p>
            <a:pPr>
              <a:buNone/>
            </a:pPr>
            <a:endParaRPr lang="en-US" sz="1600" dirty="0" smtClean="0"/>
          </a:p>
          <a:p>
            <a:pPr>
              <a:buNone/>
            </a:pPr>
            <a:endParaRPr lang="lt-LT" sz="1600" dirty="0" smtClean="0"/>
          </a:p>
          <a:p>
            <a:pPr>
              <a:buNone/>
            </a:pPr>
            <a:endParaRPr lang="lt-LT"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267744" cy="1686830"/>
          </a:xfrm>
          <a:prstGeom prst="rect">
            <a:avLst/>
          </a:prstGeom>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9106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ntraštė 6"/>
          <p:cNvSpPr>
            <a:spLocks noGrp="1"/>
          </p:cNvSpPr>
          <p:nvPr>
            <p:ph type="title"/>
          </p:nvPr>
        </p:nvSpPr>
        <p:spPr>
          <a:xfrm>
            <a:off x="2297229" y="274638"/>
            <a:ext cx="6389571" cy="939784"/>
          </a:xfrm>
        </p:spPr>
        <p:txBody>
          <a:bodyPr>
            <a:normAutofit/>
          </a:bodyPr>
          <a:lstStyle/>
          <a:p>
            <a:r>
              <a:rPr lang="lt-LT" sz="2800" dirty="0">
                <a:solidFill>
                  <a:prstClr val="black"/>
                </a:solidFill>
                <a:effectLst>
                  <a:outerShdw blurRad="38100" dist="38100" dir="2700000" algn="tl">
                    <a:srgbClr val="000000">
                      <a:alpha val="43137"/>
                    </a:srgbClr>
                  </a:outerShdw>
                </a:effectLst>
              </a:rPr>
              <a:t>PRIORITETAS</a:t>
            </a:r>
            <a:r>
              <a:rPr lang="lt-LT" sz="2800" dirty="0">
                <a:solidFill>
                  <a:srgbClr val="7030A0"/>
                </a:solidFill>
              </a:rPr>
              <a:t> </a:t>
            </a:r>
            <a:br>
              <a:rPr lang="lt-LT" sz="2800" dirty="0">
                <a:solidFill>
                  <a:srgbClr val="7030A0"/>
                </a:solidFill>
              </a:rPr>
            </a:br>
            <a:r>
              <a:rPr lang="lt-LT" sz="2400" dirty="0" smtClean="0">
                <a:solidFill>
                  <a:srgbClr val="7030A0"/>
                </a:solidFill>
                <a:effectLst>
                  <a:outerShdw blurRad="38100" dist="38100" dir="2700000" algn="tl">
                    <a:srgbClr val="000000">
                      <a:alpha val="43137"/>
                    </a:srgbClr>
                  </a:outerShdw>
                </a:effectLst>
              </a:rPr>
              <a:t>Įvairaus lygio sporto renginių organizavimas</a:t>
            </a:r>
            <a:endParaRPr lang="lt-LT" sz="3600" dirty="0">
              <a:solidFill>
                <a:srgbClr val="7030A0"/>
              </a:solidFill>
              <a:effectLst>
                <a:outerShdw blurRad="38100" dist="38100" dir="2700000" algn="tl">
                  <a:srgbClr val="000000">
                    <a:alpha val="43137"/>
                  </a:srgbClr>
                </a:outerShdw>
              </a:effectLst>
            </a:endParaRPr>
          </a:p>
        </p:txBody>
      </p:sp>
      <p:sp>
        <p:nvSpPr>
          <p:cNvPr id="8" name="Turinio vietos rezervavimo ženklas 7"/>
          <p:cNvSpPr>
            <a:spLocks noGrp="1"/>
          </p:cNvSpPr>
          <p:nvPr>
            <p:ph idx="1"/>
          </p:nvPr>
        </p:nvSpPr>
        <p:spPr>
          <a:xfrm>
            <a:off x="457200" y="1844824"/>
            <a:ext cx="8229600" cy="4281339"/>
          </a:xfrm>
        </p:spPr>
        <p:txBody>
          <a:bodyPr>
            <a:normAutofit/>
          </a:bodyPr>
          <a:lstStyle/>
          <a:p>
            <a:pPr marL="0" lvl="0" indent="0" algn="ctr">
              <a:buNone/>
            </a:pPr>
            <a:r>
              <a:rPr lang="lt-LT" sz="2400" dirty="0">
                <a:solidFill>
                  <a:prstClr val="black"/>
                </a:solidFill>
              </a:rPr>
              <a:t>Tinkamos finansuoti veiklos</a:t>
            </a:r>
          </a:p>
          <a:p>
            <a:pPr marL="0" indent="0">
              <a:buNone/>
            </a:pPr>
            <a:endParaRPr lang="lt-LT" sz="800" strike="sngStrike" dirty="0" smtClean="0"/>
          </a:p>
          <a:p>
            <a:pPr marL="0" indent="0" algn="ctr">
              <a:buNone/>
            </a:pPr>
            <a:r>
              <a:rPr lang="lt-LT" sz="2400" dirty="0" smtClean="0"/>
              <a:t>Šalies ir miesto sporto renginių organizavimas</a:t>
            </a:r>
          </a:p>
          <a:p>
            <a:pPr marL="0" indent="0">
              <a:buNone/>
            </a:pPr>
            <a:endParaRPr lang="lt-LT" sz="1000" dirty="0" smtClean="0"/>
          </a:p>
          <a:p>
            <a:pPr marL="0" indent="449263">
              <a:buNone/>
            </a:pPr>
            <a:r>
              <a:rPr lang="lt-LT" sz="1600" dirty="0" smtClean="0"/>
              <a:t>Atkreiptinas dėmesys į specialiuosius šio prioriteto vertinimo kriterijus: papildomi balai bus skiriami tiems projektams, kur vykdomi sporto renginiai sutrauks daugiau </a:t>
            </a:r>
            <a:r>
              <a:rPr lang="lt-LT" sz="1600" dirty="0"/>
              <a:t>nei </a:t>
            </a:r>
            <a:r>
              <a:rPr lang="lt-LT" sz="1600" dirty="0" smtClean="0"/>
              <a:t>100 dalyvių, sporto renginiai vykdomas daugiau kaip 2 metus ir (ar) 2 kartus iš eilės, sporto renginiuose dalyvauja sportininkai ne tik iš Kauno, bet ir kitų Lietuvos miestų. </a:t>
            </a:r>
          </a:p>
          <a:p>
            <a:pPr marL="0" indent="449263">
              <a:buNone/>
            </a:pPr>
            <a:r>
              <a:rPr lang="lt-LT" sz="1600" dirty="0" smtClean="0"/>
              <a:t>Sporto renginiai turi būti organizuojami Kauno miesto teritorijoje. </a:t>
            </a:r>
          </a:p>
          <a:p>
            <a:pPr marL="0" indent="0">
              <a:buNone/>
            </a:pPr>
            <a:endParaRPr lang="lt-LT" sz="1600" dirty="0" smtClean="0"/>
          </a:p>
          <a:p>
            <a:pPr algn="ctr">
              <a:buNone/>
            </a:pPr>
            <a:r>
              <a:rPr lang="lt-LT" sz="1600" dirty="0" smtClean="0">
                <a:solidFill>
                  <a:srgbClr val="FF0000"/>
                </a:solidFill>
              </a:rPr>
              <a:t>Minimali projekto vertė 1500 </a:t>
            </a:r>
            <a:r>
              <a:rPr lang="lt-LT" sz="1600" dirty="0" err="1" smtClean="0">
                <a:solidFill>
                  <a:srgbClr val="FF0000"/>
                </a:solidFill>
              </a:rPr>
              <a:t>Eur</a:t>
            </a:r>
            <a:endParaRPr lang="lt-LT" sz="1600" dirty="0">
              <a:solidFill>
                <a:srgbClr val="FF0000"/>
              </a:solidFill>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267744" cy="1686830"/>
          </a:xfrm>
          <a:prstGeom prst="rect">
            <a:avLst/>
          </a:prstGeom>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7239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ntraštė 6"/>
          <p:cNvSpPr>
            <a:spLocks noGrp="1"/>
          </p:cNvSpPr>
          <p:nvPr>
            <p:ph type="title"/>
          </p:nvPr>
        </p:nvSpPr>
        <p:spPr>
          <a:xfrm>
            <a:off x="2297229" y="274638"/>
            <a:ext cx="6389571" cy="1210146"/>
          </a:xfrm>
        </p:spPr>
        <p:txBody>
          <a:bodyPr>
            <a:normAutofit fontScale="90000"/>
          </a:bodyPr>
          <a:lstStyle/>
          <a:p>
            <a:r>
              <a:rPr lang="lt-LT" sz="3600" dirty="0">
                <a:solidFill>
                  <a:srgbClr val="7030A0"/>
                </a:solidFill>
              </a:rPr>
              <a:t/>
            </a:r>
            <a:br>
              <a:rPr lang="lt-LT" sz="3600" dirty="0">
                <a:solidFill>
                  <a:srgbClr val="7030A0"/>
                </a:solidFill>
              </a:rPr>
            </a:br>
            <a:r>
              <a:rPr lang="lt-LT" sz="2700" b="1" dirty="0">
                <a:solidFill>
                  <a:srgbClr val="7030A0"/>
                </a:solidFill>
              </a:rPr>
              <a:t>Paraiškų teikimas: nuo 2017-01-13 iki 2017-02-06</a:t>
            </a:r>
            <a:r>
              <a:rPr lang="lt-LT" sz="2700" dirty="0">
                <a:solidFill>
                  <a:srgbClr val="7030A0"/>
                </a:solidFill>
              </a:rPr>
              <a:t/>
            </a:r>
            <a:br>
              <a:rPr lang="lt-LT" sz="2700" dirty="0">
                <a:solidFill>
                  <a:srgbClr val="7030A0"/>
                </a:solidFill>
              </a:rPr>
            </a:br>
            <a:r>
              <a:rPr lang="lt-LT" sz="2700" dirty="0" smtClean="0">
                <a:solidFill>
                  <a:srgbClr val="7030A0"/>
                </a:solidFill>
              </a:rPr>
              <a:t/>
            </a:r>
            <a:br>
              <a:rPr lang="lt-LT" sz="2700" dirty="0" smtClean="0">
                <a:solidFill>
                  <a:srgbClr val="7030A0"/>
                </a:solidFill>
              </a:rPr>
            </a:br>
            <a:r>
              <a:rPr lang="lt-LT" sz="3600" dirty="0" smtClean="0">
                <a:solidFill>
                  <a:srgbClr val="7030A0"/>
                </a:solidFill>
              </a:rPr>
              <a:t>TINKAMI PAREIŠKĖJAI</a:t>
            </a:r>
            <a:r>
              <a:rPr lang="lt-LT" dirty="0" smtClean="0">
                <a:solidFill>
                  <a:srgbClr val="FF0000"/>
                </a:solidFill>
              </a:rPr>
              <a:t/>
            </a:r>
            <a:br>
              <a:rPr lang="lt-LT" dirty="0" smtClean="0">
                <a:solidFill>
                  <a:srgbClr val="FF0000"/>
                </a:solidFill>
              </a:rPr>
            </a:br>
            <a:endParaRPr lang="lt-LT" dirty="0"/>
          </a:p>
        </p:txBody>
      </p:sp>
      <p:sp>
        <p:nvSpPr>
          <p:cNvPr id="8" name="Turinio vietos rezervavimo ženklas 7"/>
          <p:cNvSpPr>
            <a:spLocks noGrp="1"/>
          </p:cNvSpPr>
          <p:nvPr>
            <p:ph idx="1"/>
          </p:nvPr>
        </p:nvSpPr>
        <p:spPr>
          <a:xfrm>
            <a:off x="457200" y="1686830"/>
            <a:ext cx="8229600" cy="4439333"/>
          </a:xfrm>
        </p:spPr>
        <p:txBody>
          <a:bodyPr>
            <a:normAutofit fontScale="85000" lnSpcReduction="10000"/>
          </a:bodyPr>
          <a:lstStyle/>
          <a:p>
            <a:pPr algn="just"/>
            <a:r>
              <a:rPr lang="lt-LT" sz="2000" b="1" dirty="0" smtClean="0"/>
              <a:t>Paraiškas gali teikti </a:t>
            </a:r>
            <a:r>
              <a:rPr lang="lt-LT" sz="2000" dirty="0" smtClean="0"/>
              <a:t>Lietuvos Respublikoje registruoti ne pelno siekiantys juridiniai asmenys: sporto asociacijos, federacijos, sporto klubai, viešosios įstaigos, kiti juridiniai asmenys, vykdantys ir plėtojantys veiklą kūno kultūros ir sporto srityje Kauno mieste.</a:t>
            </a:r>
          </a:p>
          <a:p>
            <a:pPr algn="just"/>
            <a:r>
              <a:rPr lang="lt-LT" sz="2000" b="1" dirty="0" smtClean="0"/>
              <a:t>Pareiškėju negali būti </a:t>
            </a:r>
            <a:r>
              <a:rPr lang="lt-LT" sz="2000" dirty="0" smtClean="0"/>
              <a:t>juridinis asmuo, kurio dalyvės (akcininkės, narės, dalininkės ir pan.) yra miesto ar rajono, regioninės ar centrinės valdžios institucijos, taip pat kitos įstaigos, finansuojamos iš valstybės ar savivaldybių biudžetų</a:t>
            </a:r>
            <a:r>
              <a:rPr lang="en-US" sz="2000" dirty="0" smtClean="0"/>
              <a:t>.</a:t>
            </a:r>
          </a:p>
          <a:p>
            <a:pPr algn="just"/>
            <a:endParaRPr lang="lt-LT" sz="900" dirty="0" smtClean="0"/>
          </a:p>
          <a:p>
            <a:pPr algn="just"/>
            <a:r>
              <a:rPr lang="lt-LT" sz="2000" dirty="0" smtClean="0"/>
              <a:t>Pareiškėjas vykdo veiklą mažiausiai vienus metus nuo įregistravimo iki paraiškos pateikimo datos ir turi bent vienų metų patirtį toje srityje, kurioje pageidauja vykdyti projektą.</a:t>
            </a:r>
          </a:p>
          <a:p>
            <a:pPr algn="just"/>
            <a:r>
              <a:rPr lang="lt-LT" sz="2000" dirty="0" smtClean="0"/>
              <a:t>Pareiškėjas teisės aktų nustatyta tvarka turi būti tinkamai atsiskaitęs už ankstesniais metais iš Kauno miesto savivaldybės biudžeto skirtų (jeigu buvo skirta) lėšų panaudojimą.</a:t>
            </a:r>
          </a:p>
          <a:p>
            <a:pPr algn="just"/>
            <a:r>
              <a:rPr lang="lt-LT" sz="2000" dirty="0" smtClean="0"/>
              <a:t>Atkreipiame dėmesį į kvietimo 6.4 p. reikalavimą. Pareiškėjas </a:t>
            </a:r>
            <a:r>
              <a:rPr lang="lt-LT" sz="2000" b="1" dirty="0" smtClean="0">
                <a:effectLst>
                  <a:outerShdw blurRad="38100" dist="38100" dir="2700000" algn="tl">
                    <a:srgbClr val="000000">
                      <a:alpha val="43137"/>
                    </a:srgbClr>
                  </a:outerShdw>
                </a:effectLst>
              </a:rPr>
              <a:t>iki 2017 m. vasario 6 d.</a:t>
            </a:r>
            <a:r>
              <a:rPr lang="lt-LT" sz="2000" dirty="0" smtClean="0"/>
              <a:t> (imtinai) turi pateikti Sporto skyriui (kontaktinis asmuo Jovilė Bartnikienė, tel. 733449) 2016 m. mieste sporto srityje veikiančių juridinių asmenų veiklos ataskaitas (</a:t>
            </a:r>
            <a:r>
              <a:rPr lang="lt-LT" sz="2000" i="1" dirty="0" smtClean="0"/>
              <a:t>statistika</a:t>
            </a:r>
            <a:r>
              <a:rPr lang="lt-LT" sz="2000" dirty="0" smtClean="0"/>
              <a:t>) pagal patvirtintas formas, kurios skelbiamos Kūno kultūros ir sporto departamento prie LRV puslapyje, adresu  </a:t>
            </a:r>
            <a:r>
              <a:rPr lang="lt-LT" sz="2000" dirty="0">
                <a:hlinkClick r:id="rId2"/>
              </a:rPr>
              <a:t>http://</a:t>
            </a:r>
            <a:r>
              <a:rPr lang="lt-LT" sz="2000" dirty="0" smtClean="0">
                <a:hlinkClick r:id="rId2"/>
              </a:rPr>
              <a:t>www.kksd.lt/index.php?1590309353</a:t>
            </a:r>
            <a:r>
              <a:rPr lang="lt-LT" sz="2000" dirty="0" smtClean="0"/>
              <a:t> </a:t>
            </a:r>
            <a:endParaRPr lang="lt-LT" sz="2000"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267744" cy="1686830"/>
          </a:xfrm>
          <a:prstGeom prst="rect">
            <a:avLst/>
          </a:prstGeom>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37680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ntraštė 6"/>
          <p:cNvSpPr>
            <a:spLocks noGrp="1"/>
          </p:cNvSpPr>
          <p:nvPr>
            <p:ph type="title"/>
          </p:nvPr>
        </p:nvSpPr>
        <p:spPr>
          <a:xfrm>
            <a:off x="2297229" y="274638"/>
            <a:ext cx="6389571" cy="1143000"/>
          </a:xfrm>
        </p:spPr>
        <p:txBody>
          <a:bodyPr>
            <a:normAutofit/>
          </a:bodyPr>
          <a:lstStyle/>
          <a:p>
            <a:r>
              <a:rPr lang="lt-LT" sz="3200" dirty="0" smtClean="0">
                <a:solidFill>
                  <a:srgbClr val="7030A0"/>
                </a:solidFill>
              </a:rPr>
              <a:t>SPECIALIEJI KRITERIJAI, VERTINANT PROJEKTO NAUDĄ IR KOKYBĘ</a:t>
            </a:r>
            <a:endParaRPr lang="lt-LT" sz="3200" dirty="0">
              <a:solidFill>
                <a:srgbClr val="7030A0"/>
              </a:solidFill>
            </a:endParaRPr>
          </a:p>
        </p:txBody>
      </p:sp>
      <p:sp>
        <p:nvSpPr>
          <p:cNvPr id="8" name="Turinio vietos rezervavimo ženklas 7"/>
          <p:cNvSpPr>
            <a:spLocks noGrp="1"/>
          </p:cNvSpPr>
          <p:nvPr>
            <p:ph idx="1"/>
          </p:nvPr>
        </p:nvSpPr>
        <p:spPr>
          <a:xfrm>
            <a:off x="457200" y="1844824"/>
            <a:ext cx="8229600" cy="4281339"/>
          </a:xfrm>
        </p:spPr>
        <p:txBody>
          <a:bodyPr>
            <a:normAutofit/>
          </a:bodyPr>
          <a:lstStyle/>
          <a:p>
            <a:pPr algn="ctr">
              <a:buNone/>
            </a:pPr>
            <a:r>
              <a:rPr lang="en-US" sz="2800" dirty="0" err="1" smtClean="0"/>
              <a:t>Kvietimuose</a:t>
            </a:r>
            <a:r>
              <a:rPr lang="en-US" sz="2800" dirty="0" smtClean="0"/>
              <a:t> </a:t>
            </a:r>
            <a:r>
              <a:rPr lang="en-US" sz="2800" dirty="0" err="1" smtClean="0"/>
              <a:t>teikti</a:t>
            </a:r>
            <a:r>
              <a:rPr lang="en-US" sz="2800" dirty="0" smtClean="0"/>
              <a:t> </a:t>
            </a:r>
            <a:r>
              <a:rPr lang="en-US" sz="2800" dirty="0" err="1" smtClean="0"/>
              <a:t>parai</a:t>
            </a:r>
            <a:r>
              <a:rPr lang="lt-LT" sz="2800" dirty="0" smtClean="0"/>
              <a:t>š</a:t>
            </a:r>
            <a:r>
              <a:rPr lang="en-US" sz="2800" dirty="0" err="1" smtClean="0"/>
              <a:t>kas</a:t>
            </a:r>
            <a:r>
              <a:rPr lang="en-US" sz="2800" dirty="0" smtClean="0"/>
              <a:t> </a:t>
            </a:r>
            <a:r>
              <a:rPr lang="en-US" sz="2800" dirty="0" err="1" smtClean="0"/>
              <a:t>pagal</a:t>
            </a:r>
            <a:r>
              <a:rPr lang="en-US" sz="2800" dirty="0" smtClean="0"/>
              <a:t> </a:t>
            </a:r>
            <a:endParaRPr lang="lt-LT" sz="2800" dirty="0" smtClean="0"/>
          </a:p>
          <a:p>
            <a:pPr algn="ctr">
              <a:buNone/>
            </a:pPr>
            <a:r>
              <a:rPr lang="en-US" sz="2800" dirty="0" err="1" smtClean="0"/>
              <a:t>Fizinio</a:t>
            </a:r>
            <a:r>
              <a:rPr lang="en-US" sz="2800" dirty="0" smtClean="0"/>
              <a:t> </a:t>
            </a:r>
            <a:r>
              <a:rPr lang="en-US" sz="2800" dirty="0" err="1" smtClean="0"/>
              <a:t>aktyvumo</a:t>
            </a:r>
            <a:r>
              <a:rPr lang="en-US" sz="2800" dirty="0" smtClean="0"/>
              <a:t> ir sporto </a:t>
            </a:r>
            <a:r>
              <a:rPr lang="en-US" sz="2800" dirty="0" err="1" smtClean="0"/>
              <a:t>pl</a:t>
            </a:r>
            <a:r>
              <a:rPr lang="lt-LT" sz="2800" dirty="0" smtClean="0"/>
              <a:t>ė</a:t>
            </a:r>
            <a:r>
              <a:rPr lang="en-US" sz="2800" dirty="0" err="1" smtClean="0"/>
              <a:t>tojimo</a:t>
            </a:r>
            <a:r>
              <a:rPr lang="en-US" sz="2800" dirty="0" smtClean="0"/>
              <a:t> </a:t>
            </a:r>
            <a:r>
              <a:rPr lang="en-US" sz="2800" dirty="0" err="1" smtClean="0"/>
              <a:t>srit</a:t>
            </a:r>
            <a:r>
              <a:rPr lang="lt-LT" sz="2800" dirty="0" smtClean="0"/>
              <a:t>į </a:t>
            </a:r>
          </a:p>
          <a:p>
            <a:pPr algn="ctr">
              <a:buNone/>
            </a:pPr>
            <a:r>
              <a:rPr lang="lt-LT" sz="2800" dirty="0" smtClean="0"/>
              <a:t>pateikta Viešųjų paslaugų teikimo projektų naudos ir kokybės vertinimo lapo forma, kurioje išskirti specialieji kriterijai ir už juos skiriamas balų skaičius. </a:t>
            </a:r>
          </a:p>
          <a:p>
            <a:pPr algn="ctr">
              <a:buNone/>
            </a:pPr>
            <a:endParaRPr lang="lt-LT" sz="2800" dirty="0"/>
          </a:p>
          <a:p>
            <a:pPr algn="ctr">
              <a:buNone/>
            </a:pPr>
            <a:r>
              <a:rPr lang="lt-LT" sz="2800" dirty="0" smtClean="0"/>
              <a:t> </a:t>
            </a:r>
            <a:endParaRPr lang="lt-LT" sz="28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267744" cy="1686830"/>
          </a:xfrm>
          <a:prstGeom prst="rect">
            <a:avLst/>
          </a:prstGeom>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3768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ntraštė 6"/>
          <p:cNvSpPr>
            <a:spLocks noGrp="1"/>
          </p:cNvSpPr>
          <p:nvPr>
            <p:ph type="title"/>
          </p:nvPr>
        </p:nvSpPr>
        <p:spPr>
          <a:xfrm>
            <a:off x="2297229" y="274638"/>
            <a:ext cx="6389571" cy="1797040"/>
          </a:xfrm>
        </p:spPr>
        <p:txBody>
          <a:bodyPr>
            <a:normAutofit fontScale="90000"/>
          </a:bodyPr>
          <a:lstStyle/>
          <a:p>
            <a:r>
              <a:rPr lang="lt-LT" sz="2400" b="1" dirty="0" smtClean="0">
                <a:solidFill>
                  <a:srgbClr val="7030A0"/>
                </a:solidFill>
              </a:rPr>
              <a:t>TINKAMOS IŠLAIDOS – </a:t>
            </a:r>
            <a:r>
              <a:rPr lang="lt-LT" sz="2400" dirty="0" smtClean="0">
                <a:solidFill>
                  <a:srgbClr val="7030A0"/>
                </a:solidFill>
              </a:rPr>
              <a:t> būtinos projektui įgyvendinti, atitinkančios realias rinkos kainas, panaudojamos tik siekiant projekto tikslų, laikantis ekonomiškumo, taupumo, efektyvumo principų</a:t>
            </a:r>
            <a:br>
              <a:rPr lang="lt-LT" sz="2400" dirty="0" smtClean="0">
                <a:solidFill>
                  <a:srgbClr val="7030A0"/>
                </a:solidFill>
              </a:rPr>
            </a:br>
            <a:endParaRPr lang="lt-LT" sz="2400" dirty="0">
              <a:solidFill>
                <a:srgbClr val="7030A0"/>
              </a:solidFill>
            </a:endParaRPr>
          </a:p>
        </p:txBody>
      </p:sp>
      <p:sp>
        <p:nvSpPr>
          <p:cNvPr id="8" name="Turinio vietos rezervavimo ženklas 7"/>
          <p:cNvSpPr>
            <a:spLocks noGrp="1"/>
          </p:cNvSpPr>
          <p:nvPr>
            <p:ph idx="1"/>
          </p:nvPr>
        </p:nvSpPr>
        <p:spPr>
          <a:xfrm>
            <a:off x="457200" y="1857364"/>
            <a:ext cx="8229600" cy="4268799"/>
          </a:xfrm>
        </p:spPr>
        <p:txBody>
          <a:bodyPr>
            <a:normAutofit fontScale="62500" lnSpcReduction="20000"/>
          </a:bodyPr>
          <a:lstStyle/>
          <a:p>
            <a:pPr marL="0" indent="0" algn="ctr">
              <a:buNone/>
            </a:pPr>
            <a:r>
              <a:rPr lang="lt-LT" sz="2800" dirty="0" smtClean="0"/>
              <a:t>Bendros nuostatos</a:t>
            </a:r>
          </a:p>
          <a:p>
            <a:pPr marL="357188" indent="0" algn="just">
              <a:buNone/>
            </a:pPr>
            <a:endParaRPr lang="en-US" sz="2500" dirty="0" smtClean="0"/>
          </a:p>
          <a:p>
            <a:pPr marL="357188" indent="0" algn="just">
              <a:buNone/>
            </a:pPr>
            <a:r>
              <a:rPr lang="lt-LT" sz="2500" dirty="0" smtClean="0"/>
              <a:t>Bus </a:t>
            </a:r>
            <a:r>
              <a:rPr lang="lt-LT" sz="2500" dirty="0" smtClean="0"/>
              <a:t>dengiamos faktiškai patirtos išlaidos nuo 2017 m. ketvirčio, kada pasirašoma Savivaldybės biudžeto lėšų naudojimo sutartis, iki sutartyje numatytos projekto įgyvendinimo pabaigos datos. </a:t>
            </a:r>
            <a:endParaRPr lang="lt-LT" sz="2500" dirty="0" smtClean="0"/>
          </a:p>
          <a:p>
            <a:pPr marL="0" indent="357188" algn="just"/>
            <a:endParaRPr lang="lt-LT" sz="2500" dirty="0" smtClean="0"/>
          </a:p>
          <a:p>
            <a:pPr marL="0" indent="357188" algn="just"/>
            <a:r>
              <a:rPr lang="lt-LT" sz="2500" dirty="0" smtClean="0"/>
              <a:t>Projekto </a:t>
            </a:r>
            <a:r>
              <a:rPr lang="lt-LT" sz="2500" b="1" dirty="0" smtClean="0"/>
              <a:t>vykdymo</a:t>
            </a:r>
            <a:r>
              <a:rPr lang="lt-LT" sz="2500" dirty="0" smtClean="0"/>
              <a:t> išlaidos turi sudaryti ne daugiau, kaip 75 proc. visų tinkamų išlaidų.</a:t>
            </a:r>
          </a:p>
          <a:p>
            <a:pPr marL="0" indent="357188" algn="just">
              <a:buNone/>
            </a:pPr>
            <a:r>
              <a:rPr lang="lt-LT" sz="2500" dirty="0" smtClean="0"/>
              <a:t>Projekto </a:t>
            </a:r>
            <a:r>
              <a:rPr lang="lt-LT" sz="2500" b="1" dirty="0" smtClean="0"/>
              <a:t>administravimo</a:t>
            </a:r>
            <a:r>
              <a:rPr lang="lt-LT" sz="2500" dirty="0" smtClean="0"/>
              <a:t> išlaidos turi sudaryti ne daugiau, kaip 25 proc. visų tinkamų išlaidų.</a:t>
            </a:r>
          </a:p>
          <a:p>
            <a:pPr marL="0" indent="357188" algn="just">
              <a:buNone/>
            </a:pPr>
            <a:r>
              <a:rPr lang="lt-LT" sz="2500" b="1" dirty="0"/>
              <a:t>Tinkamos/netinkamos išlaidos </a:t>
            </a:r>
            <a:r>
              <a:rPr lang="lt-LT" sz="2500" dirty="0"/>
              <a:t>apibrėžtos šios srities kvietimuose pagal atskirus prioritetus. </a:t>
            </a:r>
          </a:p>
          <a:p>
            <a:pPr marL="0" indent="357188" algn="just">
              <a:buNone/>
            </a:pPr>
            <a:endParaRPr lang="lt-LT" sz="2500" dirty="0" smtClean="0">
              <a:solidFill>
                <a:srgbClr val="FF0000"/>
              </a:solidFill>
            </a:endParaRPr>
          </a:p>
          <a:p>
            <a:pPr algn="ctr">
              <a:buNone/>
            </a:pPr>
            <a:r>
              <a:rPr lang="lt-LT" sz="2800" dirty="0" smtClean="0">
                <a:solidFill>
                  <a:srgbClr val="FF0000"/>
                </a:solidFill>
              </a:rPr>
              <a:t>Svarbu</a:t>
            </a:r>
            <a:r>
              <a:rPr lang="en-US" sz="2800" dirty="0" smtClean="0">
                <a:solidFill>
                  <a:srgbClr val="FF0000"/>
                </a:solidFill>
              </a:rPr>
              <a:t>!</a:t>
            </a:r>
            <a:endParaRPr lang="lt-LT" sz="2800" dirty="0" smtClean="0">
              <a:solidFill>
                <a:srgbClr val="FF0000"/>
              </a:solidFill>
            </a:endParaRPr>
          </a:p>
          <a:p>
            <a:pPr algn="just"/>
            <a:r>
              <a:rPr lang="lt-LT" sz="2800" dirty="0" smtClean="0"/>
              <a:t>Dienpinigių ir maitinimosi išmokų projekto dalyviams dydžiai nustatyti Lietuvos Respublikos Vyriausybės nutarimais. </a:t>
            </a:r>
          </a:p>
          <a:p>
            <a:pPr algn="just"/>
            <a:r>
              <a:rPr lang="lt-LT" sz="2800" dirty="0" smtClean="0"/>
              <a:t>Prizai ir apdovanojimai – medaliai, taurės, diplomai </a:t>
            </a:r>
            <a:r>
              <a:rPr lang="lt-LT" sz="2800" dirty="0" smtClean="0"/>
              <a:t>(</a:t>
            </a:r>
            <a:r>
              <a:rPr lang="lt-LT" sz="2800" dirty="0" smtClean="0"/>
              <a:t>ne sportinis/ūkinis inventorius, ne namų apyvokos reikmenys, ne piniginės išmokos prizininkams).</a:t>
            </a:r>
          </a:p>
          <a:p>
            <a:pPr algn="just"/>
            <a:endParaRPr lang="lt-LT"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267744" cy="1686830"/>
          </a:xfrm>
          <a:prstGeom prst="rect">
            <a:avLst/>
          </a:prstGeom>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37680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eglesimo\Desktop\iniciatyvos skaidres-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88" y="393832"/>
            <a:ext cx="9142412" cy="6464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23784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795</TotalTime>
  <Words>799</Words>
  <Application>Microsoft Office PowerPoint</Application>
  <PresentationFormat>Demonstracija ekrane (4:3)</PresentationFormat>
  <Paragraphs>63</Paragraphs>
  <Slides>8</Slides>
  <Notes>3</Notes>
  <HiddenSlides>0</HiddenSlides>
  <MMClips>0</MMClips>
  <ScaleCrop>false</ScaleCrop>
  <HeadingPairs>
    <vt:vector size="4" baseType="variant">
      <vt:variant>
        <vt:lpstr>Tema</vt:lpstr>
      </vt:variant>
      <vt:variant>
        <vt:i4>1</vt:i4>
      </vt:variant>
      <vt:variant>
        <vt:lpstr>Skaidrių pavadinimai</vt:lpstr>
      </vt:variant>
      <vt:variant>
        <vt:i4>8</vt:i4>
      </vt:variant>
    </vt:vector>
  </HeadingPairs>
  <TitlesOfParts>
    <vt:vector size="9" baseType="lpstr">
      <vt:lpstr>Office tema</vt:lpstr>
      <vt:lpstr>FIZINIO AKTYVUMO IR SPORTO PLĖTOJIMO SRITIS</vt:lpstr>
      <vt:lpstr>PRIORITETAS  SPORTO ORGANIZACIJŲ INDĖLIO Į VAIKŲ IR JAUNIMO UGDYMĄ, UŽIMTUMĄ PER SPORTĄ, ĮVAIRIŲ SPORTO ŠAKŲ PLĖTRĄ SKATINIMAS </vt:lpstr>
      <vt:lpstr>PRIORITETAS  Fizinio aktyvumo veiklų plėtra, įtraukiant miesto bendruomenę</vt:lpstr>
      <vt:lpstr>PRIORITETAS  Įvairaus lygio sporto renginių organizavimas</vt:lpstr>
      <vt:lpstr> Paraiškų teikimas: nuo 2017-01-13 iki 2017-02-06  TINKAMI PAREIŠKĖJAI </vt:lpstr>
      <vt:lpstr>SPECIALIEJI KRITERIJAI, VERTINANT PROJEKTO NAUDĄ IR KOKYBĘ</vt:lpstr>
      <vt:lpstr>TINKAMOS IŠLAIDOS –  būtinos projektui įgyvendinti, atitinkančios realias rinkos kainas, panaudojamos tik siekiant projekto tikslų, laikantis ekonomiškumo, taupumo, efektyvumo principų </vt:lpstr>
      <vt:lpstr>PowerPoint pristatymas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pristatymas</dc:title>
  <dc:creator>Prak_Ekonomika</dc:creator>
  <cp:lastModifiedBy>Jurga Navickiene</cp:lastModifiedBy>
  <cp:revision>78</cp:revision>
  <dcterms:created xsi:type="dcterms:W3CDTF">2017-01-06T07:17:50Z</dcterms:created>
  <dcterms:modified xsi:type="dcterms:W3CDTF">2017-01-19T08:54:07Z</dcterms:modified>
</cp:coreProperties>
</file>