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84" r:id="rId4"/>
    <p:sldId id="294" r:id="rId5"/>
    <p:sldId id="288" r:id="rId6"/>
    <p:sldId id="287" r:id="rId7"/>
    <p:sldId id="290" r:id="rId8"/>
    <p:sldId id="289" r:id="rId9"/>
    <p:sldId id="291" r:id="rId10"/>
    <p:sldId id="292" r:id="rId11"/>
    <p:sldId id="295" r:id="rId12"/>
    <p:sldId id="293" r:id="rId13"/>
    <p:sldId id="296" r:id="rId14"/>
    <p:sldId id="297" r:id="rId15"/>
    <p:sldId id="298" r:id="rId16"/>
    <p:sldId id="282" r:id="rId17"/>
    <p:sldId id="267" r:id="rId1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64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0C4D24-B6FF-48E5-85E9-0267CDE8436A}"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lt-LT"/>
        </a:p>
      </dgm:t>
    </dgm:pt>
    <dgm:pt modelId="{9E51B127-1FC3-48F8-B3F5-2D1868C11892}">
      <dgm:prSet phldrT="[Tekstas]" custT="1"/>
      <dgm:spPr/>
      <dgm:t>
        <a:bodyPr/>
        <a:lstStyle/>
        <a:p>
          <a:r>
            <a:rPr lang="lt-LT" sz="1100" b="1" dirty="0" smtClean="0"/>
            <a:t>Administracinės atitikties ir tinkamumo vertinimas</a:t>
          </a:r>
          <a:endParaRPr lang="lt-LT" sz="1100" b="1" dirty="0"/>
        </a:p>
      </dgm:t>
    </dgm:pt>
    <dgm:pt modelId="{4ED0D390-99DF-4B44-ACE8-A22CD1361F98}" type="parTrans" cxnId="{0D84F4ED-587B-4500-A161-431C934B9D47}">
      <dgm:prSet/>
      <dgm:spPr/>
      <dgm:t>
        <a:bodyPr/>
        <a:lstStyle/>
        <a:p>
          <a:endParaRPr lang="lt-LT"/>
        </a:p>
      </dgm:t>
    </dgm:pt>
    <dgm:pt modelId="{0205C073-7FA1-452F-BE7D-63AF9F1830CB}" type="sibTrans" cxnId="{0D84F4ED-587B-4500-A161-431C934B9D47}">
      <dgm:prSet/>
      <dgm:spPr/>
      <dgm:t>
        <a:bodyPr/>
        <a:lstStyle/>
        <a:p>
          <a:endParaRPr lang="lt-LT"/>
        </a:p>
      </dgm:t>
    </dgm:pt>
    <dgm:pt modelId="{2915F9E9-9767-40BC-8FCA-8A7C174C70DA}">
      <dgm:prSet phldrT="[Tekstas]" custT="1"/>
      <dgm:spPr/>
      <dgm:t>
        <a:bodyPr/>
        <a:lstStyle/>
        <a:p>
          <a:r>
            <a:rPr lang="lt-LT" sz="1100" dirty="0" smtClean="0"/>
            <a:t>Paraiška atmetama arba </a:t>
          </a:r>
          <a:r>
            <a:rPr lang="lt-LT" sz="1100" dirty="0" smtClean="0"/>
            <a:t>perduodama </a:t>
          </a:r>
          <a:r>
            <a:rPr lang="lt-LT" sz="1100" dirty="0" smtClean="0"/>
            <a:t>į kitą etapą</a:t>
          </a:r>
          <a:endParaRPr lang="lt-LT" sz="1100" dirty="0"/>
        </a:p>
      </dgm:t>
    </dgm:pt>
    <dgm:pt modelId="{97E32C6F-2E4E-4C57-B469-C89AF9790E39}" type="parTrans" cxnId="{CCCBD2BB-5F18-4625-B8FD-37D4D06A5A21}">
      <dgm:prSet/>
      <dgm:spPr/>
      <dgm:t>
        <a:bodyPr/>
        <a:lstStyle/>
        <a:p>
          <a:endParaRPr lang="lt-LT"/>
        </a:p>
      </dgm:t>
    </dgm:pt>
    <dgm:pt modelId="{0155A8AA-85F1-4D77-BA15-55683C500B6D}" type="sibTrans" cxnId="{CCCBD2BB-5F18-4625-B8FD-37D4D06A5A21}">
      <dgm:prSet/>
      <dgm:spPr/>
      <dgm:t>
        <a:bodyPr/>
        <a:lstStyle/>
        <a:p>
          <a:endParaRPr lang="lt-LT"/>
        </a:p>
      </dgm:t>
    </dgm:pt>
    <dgm:pt modelId="{307AD25E-6CCE-4042-8DDB-5DA7D267837B}">
      <dgm:prSet phldrT="[Tekstas]" custT="1"/>
      <dgm:spPr/>
      <dgm:t>
        <a:bodyPr/>
        <a:lstStyle/>
        <a:p>
          <a:r>
            <a:rPr lang="lt-LT" sz="1100" b="1" dirty="0" smtClean="0"/>
            <a:t>Projekto naudingumo vertinimas</a:t>
          </a:r>
          <a:endParaRPr lang="lt-LT" sz="1100" b="1" dirty="0"/>
        </a:p>
      </dgm:t>
    </dgm:pt>
    <dgm:pt modelId="{36890A59-3143-4F2A-A222-5F07B6BD5264}" type="parTrans" cxnId="{CBA5D7F5-28D0-4FAD-8049-74E052F2DA32}">
      <dgm:prSet/>
      <dgm:spPr/>
      <dgm:t>
        <a:bodyPr/>
        <a:lstStyle/>
        <a:p>
          <a:endParaRPr lang="lt-LT"/>
        </a:p>
      </dgm:t>
    </dgm:pt>
    <dgm:pt modelId="{59433384-1CB7-4F7B-92BB-0F8402F156C9}" type="sibTrans" cxnId="{CBA5D7F5-28D0-4FAD-8049-74E052F2DA32}">
      <dgm:prSet/>
      <dgm:spPr/>
      <dgm:t>
        <a:bodyPr/>
        <a:lstStyle/>
        <a:p>
          <a:endParaRPr lang="lt-LT"/>
        </a:p>
      </dgm:t>
    </dgm:pt>
    <dgm:pt modelId="{ECB1E471-5E64-4400-BC90-720ED73EDA54}">
      <dgm:prSet phldrT="[Tekstas]"/>
      <dgm:spPr/>
      <dgm:t>
        <a:bodyPr/>
        <a:lstStyle/>
        <a:p>
          <a:r>
            <a:rPr lang="lt-LT" dirty="0" smtClean="0"/>
            <a:t>Vertinimo ataskaita perduodama Komisijai</a:t>
          </a:r>
          <a:endParaRPr lang="lt-LT" dirty="0"/>
        </a:p>
      </dgm:t>
    </dgm:pt>
    <dgm:pt modelId="{59434588-D1F4-4150-9FDB-E81987C2E55E}" type="parTrans" cxnId="{A025EEE6-0E60-4122-9832-D8597D5E96F2}">
      <dgm:prSet/>
      <dgm:spPr/>
      <dgm:t>
        <a:bodyPr/>
        <a:lstStyle/>
        <a:p>
          <a:endParaRPr lang="lt-LT"/>
        </a:p>
      </dgm:t>
    </dgm:pt>
    <dgm:pt modelId="{57DB4A2E-CB21-4AA7-8EB6-14F376191EAF}" type="sibTrans" cxnId="{A025EEE6-0E60-4122-9832-D8597D5E96F2}">
      <dgm:prSet/>
      <dgm:spPr/>
      <dgm:t>
        <a:bodyPr/>
        <a:lstStyle/>
        <a:p>
          <a:endParaRPr lang="lt-LT"/>
        </a:p>
      </dgm:t>
    </dgm:pt>
    <dgm:pt modelId="{C4A84F35-C79A-4DB0-9826-AC0CE9D06C68}">
      <dgm:prSet phldrT="[Tekstas]" custT="1"/>
      <dgm:spPr/>
      <dgm:t>
        <a:bodyPr/>
        <a:lstStyle/>
        <a:p>
          <a:r>
            <a:rPr lang="lt-LT" sz="1100" b="1" dirty="0" smtClean="0"/>
            <a:t>Projektų atranka</a:t>
          </a:r>
          <a:endParaRPr lang="lt-LT" sz="1100" b="1" dirty="0"/>
        </a:p>
      </dgm:t>
    </dgm:pt>
    <dgm:pt modelId="{52423BC8-53B8-4D72-8E53-39A274C3B17C}" type="parTrans" cxnId="{89FCC252-F9D7-44BD-A0DB-00E39B52F080}">
      <dgm:prSet/>
      <dgm:spPr/>
      <dgm:t>
        <a:bodyPr/>
        <a:lstStyle/>
        <a:p>
          <a:endParaRPr lang="lt-LT"/>
        </a:p>
      </dgm:t>
    </dgm:pt>
    <dgm:pt modelId="{608DE6AD-44D8-462F-AC89-4152EA97F14A}" type="sibTrans" cxnId="{89FCC252-F9D7-44BD-A0DB-00E39B52F080}">
      <dgm:prSet/>
      <dgm:spPr/>
      <dgm:t>
        <a:bodyPr/>
        <a:lstStyle/>
        <a:p>
          <a:endParaRPr lang="lt-LT"/>
        </a:p>
      </dgm:t>
    </dgm:pt>
    <dgm:pt modelId="{1B71E8A6-37E6-4B42-AF7E-DA6D0E37F696}">
      <dgm:prSet phldrT="[Tekstas]"/>
      <dgm:spPr/>
      <dgm:t>
        <a:bodyPr/>
        <a:lstStyle/>
        <a:p>
          <a:r>
            <a:rPr lang="lt-LT" dirty="0" smtClean="0"/>
            <a:t>Paraiškos perduodamos padaliniams, rengiamos sutartys</a:t>
          </a:r>
          <a:endParaRPr lang="lt-LT" dirty="0"/>
        </a:p>
      </dgm:t>
    </dgm:pt>
    <dgm:pt modelId="{BF73BF22-4E74-48C8-83F0-8F4780319270}" type="parTrans" cxnId="{19E5BF72-A323-4204-A2C6-AF7E08751F4D}">
      <dgm:prSet/>
      <dgm:spPr/>
      <dgm:t>
        <a:bodyPr/>
        <a:lstStyle/>
        <a:p>
          <a:endParaRPr lang="lt-LT"/>
        </a:p>
      </dgm:t>
    </dgm:pt>
    <dgm:pt modelId="{E83B98B6-7ADC-42AD-B331-CDF14436D292}" type="sibTrans" cxnId="{19E5BF72-A323-4204-A2C6-AF7E08751F4D}">
      <dgm:prSet/>
      <dgm:spPr/>
      <dgm:t>
        <a:bodyPr/>
        <a:lstStyle/>
        <a:p>
          <a:endParaRPr lang="lt-LT"/>
        </a:p>
      </dgm:t>
    </dgm:pt>
    <dgm:pt modelId="{39F861FC-7493-419A-BEB7-388A3558695F}" type="pres">
      <dgm:prSet presAssocID="{ED0C4D24-B6FF-48E5-85E9-0267CDE8436A}" presName="theList" presStyleCnt="0">
        <dgm:presLayoutVars>
          <dgm:dir/>
          <dgm:animLvl val="lvl"/>
          <dgm:resizeHandles val="exact"/>
        </dgm:presLayoutVars>
      </dgm:prSet>
      <dgm:spPr/>
      <dgm:t>
        <a:bodyPr/>
        <a:lstStyle/>
        <a:p>
          <a:endParaRPr lang="lt-LT"/>
        </a:p>
      </dgm:t>
    </dgm:pt>
    <dgm:pt modelId="{98E40751-F01D-4B75-B257-013796C82CE0}" type="pres">
      <dgm:prSet presAssocID="{9E51B127-1FC3-48F8-B3F5-2D1868C11892}" presName="compNode" presStyleCnt="0"/>
      <dgm:spPr/>
    </dgm:pt>
    <dgm:pt modelId="{E6C07248-78A6-4EB2-B63D-EC32B873BCCE}" type="pres">
      <dgm:prSet presAssocID="{9E51B127-1FC3-48F8-B3F5-2D1868C11892}" presName="noGeometry" presStyleCnt="0"/>
      <dgm:spPr/>
    </dgm:pt>
    <dgm:pt modelId="{393D2D40-7B9C-4B4F-81D2-F442566127E6}" type="pres">
      <dgm:prSet presAssocID="{9E51B127-1FC3-48F8-B3F5-2D1868C11892}" presName="childTextVisible" presStyleLbl="bgAccFollowNode1" presStyleIdx="0" presStyleCnt="3" custScaleX="72707" custScaleY="89088" custLinFactNeighborX="8280" custLinFactNeighborY="6026">
        <dgm:presLayoutVars>
          <dgm:bulletEnabled val="1"/>
        </dgm:presLayoutVars>
      </dgm:prSet>
      <dgm:spPr/>
      <dgm:t>
        <a:bodyPr/>
        <a:lstStyle/>
        <a:p>
          <a:endParaRPr lang="lt-LT"/>
        </a:p>
      </dgm:t>
    </dgm:pt>
    <dgm:pt modelId="{5C616C6D-B54F-43C1-BA42-99F911F3FEA2}" type="pres">
      <dgm:prSet presAssocID="{9E51B127-1FC3-48F8-B3F5-2D1868C11892}" presName="childTextHidden" presStyleLbl="bgAccFollowNode1" presStyleIdx="0" presStyleCnt="3"/>
      <dgm:spPr/>
      <dgm:t>
        <a:bodyPr/>
        <a:lstStyle/>
        <a:p>
          <a:endParaRPr lang="lt-LT"/>
        </a:p>
      </dgm:t>
    </dgm:pt>
    <dgm:pt modelId="{B702C394-8B33-47AB-A451-1B4FB8594EC5}" type="pres">
      <dgm:prSet presAssocID="{9E51B127-1FC3-48F8-B3F5-2D1868C11892}" presName="parentText" presStyleLbl="node1" presStyleIdx="0" presStyleCnt="3" custScaleX="126186" custScaleY="118358" custLinFactNeighborX="-7680" custLinFactNeighborY="-980">
        <dgm:presLayoutVars>
          <dgm:chMax val="1"/>
          <dgm:bulletEnabled val="1"/>
        </dgm:presLayoutVars>
      </dgm:prSet>
      <dgm:spPr/>
      <dgm:t>
        <a:bodyPr/>
        <a:lstStyle/>
        <a:p>
          <a:endParaRPr lang="lt-LT"/>
        </a:p>
      </dgm:t>
    </dgm:pt>
    <dgm:pt modelId="{11C1DE57-12FA-4B7F-8740-C77A2862A69F}" type="pres">
      <dgm:prSet presAssocID="{9E51B127-1FC3-48F8-B3F5-2D1868C11892}" presName="aSpace" presStyleCnt="0"/>
      <dgm:spPr/>
    </dgm:pt>
    <dgm:pt modelId="{8E966600-97C7-44AE-AC66-D885B70419F2}" type="pres">
      <dgm:prSet presAssocID="{307AD25E-6CCE-4042-8DDB-5DA7D267837B}" presName="compNode" presStyleCnt="0"/>
      <dgm:spPr/>
    </dgm:pt>
    <dgm:pt modelId="{3E49B809-60C0-4EE9-8DA2-D029589DFCAC}" type="pres">
      <dgm:prSet presAssocID="{307AD25E-6CCE-4042-8DDB-5DA7D267837B}" presName="noGeometry" presStyleCnt="0"/>
      <dgm:spPr/>
    </dgm:pt>
    <dgm:pt modelId="{50B08E82-D6BE-4B6B-B9DC-4E4AB1A5A5E6}" type="pres">
      <dgm:prSet presAssocID="{307AD25E-6CCE-4042-8DDB-5DA7D267837B}" presName="childTextVisible" presStyleLbl="bgAccFollowNode1" presStyleIdx="1" presStyleCnt="3" custScaleX="82001" custScaleY="84213" custLinFactNeighborX="302" custLinFactNeighborY="7698">
        <dgm:presLayoutVars>
          <dgm:bulletEnabled val="1"/>
        </dgm:presLayoutVars>
      </dgm:prSet>
      <dgm:spPr/>
      <dgm:t>
        <a:bodyPr/>
        <a:lstStyle/>
        <a:p>
          <a:endParaRPr lang="lt-LT"/>
        </a:p>
      </dgm:t>
    </dgm:pt>
    <dgm:pt modelId="{01EC321D-E255-4366-8F1E-424347FF061B}" type="pres">
      <dgm:prSet presAssocID="{307AD25E-6CCE-4042-8DDB-5DA7D267837B}" presName="childTextHidden" presStyleLbl="bgAccFollowNode1" presStyleIdx="1" presStyleCnt="3"/>
      <dgm:spPr/>
      <dgm:t>
        <a:bodyPr/>
        <a:lstStyle/>
        <a:p>
          <a:endParaRPr lang="lt-LT"/>
        </a:p>
      </dgm:t>
    </dgm:pt>
    <dgm:pt modelId="{55904702-5C52-4240-AC14-59A3E1714DD2}" type="pres">
      <dgm:prSet presAssocID="{307AD25E-6CCE-4042-8DDB-5DA7D267837B}" presName="parentText" presStyleLbl="node1" presStyleIdx="1" presStyleCnt="3" custScaleX="117590" custScaleY="107604" custLinFactNeighborX="-24436" custLinFactNeighborY="3319">
        <dgm:presLayoutVars>
          <dgm:chMax val="1"/>
          <dgm:bulletEnabled val="1"/>
        </dgm:presLayoutVars>
      </dgm:prSet>
      <dgm:spPr/>
      <dgm:t>
        <a:bodyPr/>
        <a:lstStyle/>
        <a:p>
          <a:endParaRPr lang="lt-LT"/>
        </a:p>
      </dgm:t>
    </dgm:pt>
    <dgm:pt modelId="{CF4172BD-A5E9-471E-9384-9F0D74BC025E}" type="pres">
      <dgm:prSet presAssocID="{307AD25E-6CCE-4042-8DDB-5DA7D267837B}" presName="aSpace" presStyleCnt="0"/>
      <dgm:spPr/>
    </dgm:pt>
    <dgm:pt modelId="{0DFEA9D2-1E8E-438D-A9A9-491A6952E8D4}" type="pres">
      <dgm:prSet presAssocID="{C4A84F35-C79A-4DB0-9826-AC0CE9D06C68}" presName="compNode" presStyleCnt="0"/>
      <dgm:spPr/>
    </dgm:pt>
    <dgm:pt modelId="{B32C7AC4-FEB7-445D-89FC-2EEC949A6CBE}" type="pres">
      <dgm:prSet presAssocID="{C4A84F35-C79A-4DB0-9826-AC0CE9D06C68}" presName="noGeometry" presStyleCnt="0"/>
      <dgm:spPr/>
    </dgm:pt>
    <dgm:pt modelId="{E838CC82-8699-4B76-941A-9E28F1B64246}" type="pres">
      <dgm:prSet presAssocID="{C4A84F35-C79A-4DB0-9826-AC0CE9D06C68}" presName="childTextVisible" presStyleLbl="bgAccFollowNode1" presStyleIdx="2" presStyleCnt="3" custLinFactNeighborX="-6979" custLinFactNeighborY="4439">
        <dgm:presLayoutVars>
          <dgm:bulletEnabled val="1"/>
        </dgm:presLayoutVars>
      </dgm:prSet>
      <dgm:spPr/>
      <dgm:t>
        <a:bodyPr/>
        <a:lstStyle/>
        <a:p>
          <a:endParaRPr lang="lt-LT"/>
        </a:p>
      </dgm:t>
    </dgm:pt>
    <dgm:pt modelId="{F4E09B51-0E1D-4028-8708-A50E310EEAC4}" type="pres">
      <dgm:prSet presAssocID="{C4A84F35-C79A-4DB0-9826-AC0CE9D06C68}" presName="childTextHidden" presStyleLbl="bgAccFollowNode1" presStyleIdx="2" presStyleCnt="3"/>
      <dgm:spPr/>
      <dgm:t>
        <a:bodyPr/>
        <a:lstStyle/>
        <a:p>
          <a:endParaRPr lang="lt-LT"/>
        </a:p>
      </dgm:t>
    </dgm:pt>
    <dgm:pt modelId="{E7DA13E8-A852-4F73-B983-CD929E821F1F}" type="pres">
      <dgm:prSet presAssocID="{C4A84F35-C79A-4DB0-9826-AC0CE9D06C68}" presName="parentText" presStyleLbl="node1" presStyleIdx="2" presStyleCnt="3" custLinFactNeighborX="-29895" custLinFactNeighborY="4215">
        <dgm:presLayoutVars>
          <dgm:chMax val="1"/>
          <dgm:bulletEnabled val="1"/>
        </dgm:presLayoutVars>
      </dgm:prSet>
      <dgm:spPr/>
      <dgm:t>
        <a:bodyPr/>
        <a:lstStyle/>
        <a:p>
          <a:endParaRPr lang="lt-LT"/>
        </a:p>
      </dgm:t>
    </dgm:pt>
  </dgm:ptLst>
  <dgm:cxnLst>
    <dgm:cxn modelId="{0D84F4ED-587B-4500-A161-431C934B9D47}" srcId="{ED0C4D24-B6FF-48E5-85E9-0267CDE8436A}" destId="{9E51B127-1FC3-48F8-B3F5-2D1868C11892}" srcOrd="0" destOrd="0" parTransId="{4ED0D390-99DF-4B44-ACE8-A22CD1361F98}" sibTransId="{0205C073-7FA1-452F-BE7D-63AF9F1830CB}"/>
    <dgm:cxn modelId="{FA25879A-88AC-47BC-BAB2-F0F645CB2CCB}" type="presOf" srcId="{C4A84F35-C79A-4DB0-9826-AC0CE9D06C68}" destId="{E7DA13E8-A852-4F73-B983-CD929E821F1F}" srcOrd="0" destOrd="0" presId="urn:microsoft.com/office/officeart/2005/8/layout/hProcess6"/>
    <dgm:cxn modelId="{C974C785-1BB2-4F09-A2BC-F2E1394323E4}" type="presOf" srcId="{ECB1E471-5E64-4400-BC90-720ED73EDA54}" destId="{50B08E82-D6BE-4B6B-B9DC-4E4AB1A5A5E6}" srcOrd="0" destOrd="0" presId="urn:microsoft.com/office/officeart/2005/8/layout/hProcess6"/>
    <dgm:cxn modelId="{CBA5D7F5-28D0-4FAD-8049-74E052F2DA32}" srcId="{ED0C4D24-B6FF-48E5-85E9-0267CDE8436A}" destId="{307AD25E-6CCE-4042-8DDB-5DA7D267837B}" srcOrd="1" destOrd="0" parTransId="{36890A59-3143-4F2A-A222-5F07B6BD5264}" sibTransId="{59433384-1CB7-4F7B-92BB-0F8402F156C9}"/>
    <dgm:cxn modelId="{19E5BF72-A323-4204-A2C6-AF7E08751F4D}" srcId="{C4A84F35-C79A-4DB0-9826-AC0CE9D06C68}" destId="{1B71E8A6-37E6-4B42-AF7E-DA6D0E37F696}" srcOrd="0" destOrd="0" parTransId="{BF73BF22-4E74-48C8-83F0-8F4780319270}" sibTransId="{E83B98B6-7ADC-42AD-B331-CDF14436D292}"/>
    <dgm:cxn modelId="{CCCBD2BB-5F18-4625-B8FD-37D4D06A5A21}" srcId="{9E51B127-1FC3-48F8-B3F5-2D1868C11892}" destId="{2915F9E9-9767-40BC-8FCA-8A7C174C70DA}" srcOrd="0" destOrd="0" parTransId="{97E32C6F-2E4E-4C57-B469-C89AF9790E39}" sibTransId="{0155A8AA-85F1-4D77-BA15-55683C500B6D}"/>
    <dgm:cxn modelId="{516891F6-4DCA-4AB8-BE5C-1F014BDC95C7}" type="presOf" srcId="{ED0C4D24-B6FF-48E5-85E9-0267CDE8436A}" destId="{39F861FC-7493-419A-BEB7-388A3558695F}" srcOrd="0" destOrd="0" presId="urn:microsoft.com/office/officeart/2005/8/layout/hProcess6"/>
    <dgm:cxn modelId="{D2D88449-A53E-4597-A13C-27A1EEEA5552}" type="presOf" srcId="{2915F9E9-9767-40BC-8FCA-8A7C174C70DA}" destId="{5C616C6D-B54F-43C1-BA42-99F911F3FEA2}" srcOrd="1" destOrd="0" presId="urn:microsoft.com/office/officeart/2005/8/layout/hProcess6"/>
    <dgm:cxn modelId="{B1C80D1A-6E3F-4A4C-A3C9-A97EC068C9D4}" type="presOf" srcId="{9E51B127-1FC3-48F8-B3F5-2D1868C11892}" destId="{B702C394-8B33-47AB-A451-1B4FB8594EC5}" srcOrd="0" destOrd="0" presId="urn:microsoft.com/office/officeart/2005/8/layout/hProcess6"/>
    <dgm:cxn modelId="{D1B62D75-D7A3-4CBF-9990-7BB386B72FB1}" type="presOf" srcId="{1B71E8A6-37E6-4B42-AF7E-DA6D0E37F696}" destId="{F4E09B51-0E1D-4028-8708-A50E310EEAC4}" srcOrd="1" destOrd="0" presId="urn:microsoft.com/office/officeart/2005/8/layout/hProcess6"/>
    <dgm:cxn modelId="{029BCB06-7CE2-466A-B6BF-EBCAD4BB97DE}" type="presOf" srcId="{ECB1E471-5E64-4400-BC90-720ED73EDA54}" destId="{01EC321D-E255-4366-8F1E-424347FF061B}" srcOrd="1" destOrd="0" presId="urn:microsoft.com/office/officeart/2005/8/layout/hProcess6"/>
    <dgm:cxn modelId="{9A58102B-ED2B-4DAD-8E8B-C6ABA096FE0E}" type="presOf" srcId="{307AD25E-6CCE-4042-8DDB-5DA7D267837B}" destId="{55904702-5C52-4240-AC14-59A3E1714DD2}" srcOrd="0" destOrd="0" presId="urn:microsoft.com/office/officeart/2005/8/layout/hProcess6"/>
    <dgm:cxn modelId="{9D29AC09-A649-4AC3-8056-79B610FF4B52}" type="presOf" srcId="{2915F9E9-9767-40BC-8FCA-8A7C174C70DA}" destId="{393D2D40-7B9C-4B4F-81D2-F442566127E6}" srcOrd="0" destOrd="0" presId="urn:microsoft.com/office/officeart/2005/8/layout/hProcess6"/>
    <dgm:cxn modelId="{89FCC252-F9D7-44BD-A0DB-00E39B52F080}" srcId="{ED0C4D24-B6FF-48E5-85E9-0267CDE8436A}" destId="{C4A84F35-C79A-4DB0-9826-AC0CE9D06C68}" srcOrd="2" destOrd="0" parTransId="{52423BC8-53B8-4D72-8E53-39A274C3B17C}" sibTransId="{608DE6AD-44D8-462F-AC89-4152EA97F14A}"/>
    <dgm:cxn modelId="{99F5B986-CF29-40C2-A090-BF56DD296297}" type="presOf" srcId="{1B71E8A6-37E6-4B42-AF7E-DA6D0E37F696}" destId="{E838CC82-8699-4B76-941A-9E28F1B64246}" srcOrd="0" destOrd="0" presId="urn:microsoft.com/office/officeart/2005/8/layout/hProcess6"/>
    <dgm:cxn modelId="{A025EEE6-0E60-4122-9832-D8597D5E96F2}" srcId="{307AD25E-6CCE-4042-8DDB-5DA7D267837B}" destId="{ECB1E471-5E64-4400-BC90-720ED73EDA54}" srcOrd="0" destOrd="0" parTransId="{59434588-D1F4-4150-9FDB-E81987C2E55E}" sibTransId="{57DB4A2E-CB21-4AA7-8EB6-14F376191EAF}"/>
    <dgm:cxn modelId="{1EED85BA-CAC9-4ECE-8616-5DA734F074A1}" type="presParOf" srcId="{39F861FC-7493-419A-BEB7-388A3558695F}" destId="{98E40751-F01D-4B75-B257-013796C82CE0}" srcOrd="0" destOrd="0" presId="urn:microsoft.com/office/officeart/2005/8/layout/hProcess6"/>
    <dgm:cxn modelId="{7DE7A0F3-CD18-4692-96D9-184C01090F2F}" type="presParOf" srcId="{98E40751-F01D-4B75-B257-013796C82CE0}" destId="{E6C07248-78A6-4EB2-B63D-EC32B873BCCE}" srcOrd="0" destOrd="0" presId="urn:microsoft.com/office/officeart/2005/8/layout/hProcess6"/>
    <dgm:cxn modelId="{E47BACDC-915F-4A65-ADF5-DD6201913936}" type="presParOf" srcId="{98E40751-F01D-4B75-B257-013796C82CE0}" destId="{393D2D40-7B9C-4B4F-81D2-F442566127E6}" srcOrd="1" destOrd="0" presId="urn:microsoft.com/office/officeart/2005/8/layout/hProcess6"/>
    <dgm:cxn modelId="{9C2EA0CC-DBE0-470E-88DD-9EF357AB0988}" type="presParOf" srcId="{98E40751-F01D-4B75-B257-013796C82CE0}" destId="{5C616C6D-B54F-43C1-BA42-99F911F3FEA2}" srcOrd="2" destOrd="0" presId="urn:microsoft.com/office/officeart/2005/8/layout/hProcess6"/>
    <dgm:cxn modelId="{B445379E-26B4-432C-97DD-44932770AACA}" type="presParOf" srcId="{98E40751-F01D-4B75-B257-013796C82CE0}" destId="{B702C394-8B33-47AB-A451-1B4FB8594EC5}" srcOrd="3" destOrd="0" presId="urn:microsoft.com/office/officeart/2005/8/layout/hProcess6"/>
    <dgm:cxn modelId="{359C63BE-2D77-4F53-97E2-23ABD2A7EE96}" type="presParOf" srcId="{39F861FC-7493-419A-BEB7-388A3558695F}" destId="{11C1DE57-12FA-4B7F-8740-C77A2862A69F}" srcOrd="1" destOrd="0" presId="urn:microsoft.com/office/officeart/2005/8/layout/hProcess6"/>
    <dgm:cxn modelId="{F0CD7D55-8AD2-4FAF-B3FD-B2AC33F3C842}" type="presParOf" srcId="{39F861FC-7493-419A-BEB7-388A3558695F}" destId="{8E966600-97C7-44AE-AC66-D885B70419F2}" srcOrd="2" destOrd="0" presId="urn:microsoft.com/office/officeart/2005/8/layout/hProcess6"/>
    <dgm:cxn modelId="{60A0A5A3-8098-4FF3-BCD2-7BCE86BADD1A}" type="presParOf" srcId="{8E966600-97C7-44AE-AC66-D885B70419F2}" destId="{3E49B809-60C0-4EE9-8DA2-D029589DFCAC}" srcOrd="0" destOrd="0" presId="urn:microsoft.com/office/officeart/2005/8/layout/hProcess6"/>
    <dgm:cxn modelId="{610619DF-48F2-4286-9E34-8728BBA544FD}" type="presParOf" srcId="{8E966600-97C7-44AE-AC66-D885B70419F2}" destId="{50B08E82-D6BE-4B6B-B9DC-4E4AB1A5A5E6}" srcOrd="1" destOrd="0" presId="urn:microsoft.com/office/officeart/2005/8/layout/hProcess6"/>
    <dgm:cxn modelId="{2649F9F5-55C3-4959-A8C2-6D89D7D00E71}" type="presParOf" srcId="{8E966600-97C7-44AE-AC66-D885B70419F2}" destId="{01EC321D-E255-4366-8F1E-424347FF061B}" srcOrd="2" destOrd="0" presId="urn:microsoft.com/office/officeart/2005/8/layout/hProcess6"/>
    <dgm:cxn modelId="{0C7E27AC-04E9-4761-9C5D-BAFDEB8D7D40}" type="presParOf" srcId="{8E966600-97C7-44AE-AC66-D885B70419F2}" destId="{55904702-5C52-4240-AC14-59A3E1714DD2}" srcOrd="3" destOrd="0" presId="urn:microsoft.com/office/officeart/2005/8/layout/hProcess6"/>
    <dgm:cxn modelId="{5F2E2E38-D426-434C-A2EF-DE2F5AF7FA5D}" type="presParOf" srcId="{39F861FC-7493-419A-BEB7-388A3558695F}" destId="{CF4172BD-A5E9-471E-9384-9F0D74BC025E}" srcOrd="3" destOrd="0" presId="urn:microsoft.com/office/officeart/2005/8/layout/hProcess6"/>
    <dgm:cxn modelId="{1D4D1CC5-E49A-47D7-8160-33EE7DB7A23C}" type="presParOf" srcId="{39F861FC-7493-419A-BEB7-388A3558695F}" destId="{0DFEA9D2-1E8E-438D-A9A9-491A6952E8D4}" srcOrd="4" destOrd="0" presId="urn:microsoft.com/office/officeart/2005/8/layout/hProcess6"/>
    <dgm:cxn modelId="{7384A8E0-E0DD-4A69-8D30-7C2CA800AED5}" type="presParOf" srcId="{0DFEA9D2-1E8E-438D-A9A9-491A6952E8D4}" destId="{B32C7AC4-FEB7-445D-89FC-2EEC949A6CBE}" srcOrd="0" destOrd="0" presId="urn:microsoft.com/office/officeart/2005/8/layout/hProcess6"/>
    <dgm:cxn modelId="{73CB6FA5-372B-405D-8C57-A65B7C9BB0A8}" type="presParOf" srcId="{0DFEA9D2-1E8E-438D-A9A9-491A6952E8D4}" destId="{E838CC82-8699-4B76-941A-9E28F1B64246}" srcOrd="1" destOrd="0" presId="urn:microsoft.com/office/officeart/2005/8/layout/hProcess6"/>
    <dgm:cxn modelId="{54259FDA-77D9-47FC-B964-3BF3BA117E09}" type="presParOf" srcId="{0DFEA9D2-1E8E-438D-A9A9-491A6952E8D4}" destId="{F4E09B51-0E1D-4028-8708-A50E310EEAC4}" srcOrd="2" destOrd="0" presId="urn:microsoft.com/office/officeart/2005/8/layout/hProcess6"/>
    <dgm:cxn modelId="{80D3616C-4E71-4BF0-8AB4-13BA4CC14BC1}" type="presParOf" srcId="{0DFEA9D2-1E8E-438D-A9A9-491A6952E8D4}" destId="{E7DA13E8-A852-4F73-B983-CD929E821F1F}"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D2D40-7B9C-4B4F-81D2-F442566127E6}">
      <dsp:nvSpPr>
        <dsp:cNvPr id="0" name=""/>
        <dsp:cNvSpPr/>
      </dsp:nvSpPr>
      <dsp:spPr>
        <a:xfrm>
          <a:off x="1074954" y="522414"/>
          <a:ext cx="1457387" cy="1560960"/>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ctr" defTabSz="488950">
            <a:lnSpc>
              <a:spcPct val="90000"/>
            </a:lnSpc>
            <a:spcBef>
              <a:spcPct val="0"/>
            </a:spcBef>
            <a:spcAft>
              <a:spcPct val="35000"/>
            </a:spcAft>
          </a:pPr>
          <a:r>
            <a:rPr lang="lt-LT" sz="1100" kern="1200" dirty="0" smtClean="0"/>
            <a:t>Paraiška atmetama arba </a:t>
          </a:r>
          <a:r>
            <a:rPr lang="lt-LT" sz="1100" kern="1200" dirty="0" smtClean="0"/>
            <a:t>perduodama </a:t>
          </a:r>
          <a:r>
            <a:rPr lang="lt-LT" sz="1100" kern="1200" dirty="0" smtClean="0"/>
            <a:t>į kitą etapą</a:t>
          </a:r>
          <a:endParaRPr lang="lt-LT" sz="1100" kern="1200" dirty="0"/>
        </a:p>
      </dsp:txBody>
      <dsp:txXfrm>
        <a:off x="1439301" y="756558"/>
        <a:ext cx="710476" cy="1092672"/>
      </dsp:txXfrm>
    </dsp:sp>
    <dsp:sp modelId="{B702C394-8B33-47AB-A451-1B4FB8594EC5}">
      <dsp:nvSpPr>
        <dsp:cNvPr id="0" name=""/>
        <dsp:cNvSpPr/>
      </dsp:nvSpPr>
      <dsp:spPr>
        <a:xfrm>
          <a:off x="0" y="594376"/>
          <a:ext cx="1264678" cy="11862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lt-LT" sz="1100" b="1" kern="1200" dirty="0" smtClean="0"/>
            <a:t>Administracinės atitikties ir tinkamumo vertinimas</a:t>
          </a:r>
          <a:endParaRPr lang="lt-LT" sz="1100" b="1" kern="1200" dirty="0"/>
        </a:p>
      </dsp:txBody>
      <dsp:txXfrm>
        <a:off x="185208" y="768094"/>
        <a:ext cx="894262" cy="838787"/>
      </dsp:txXfrm>
    </dsp:sp>
    <dsp:sp modelId="{50B08E82-D6BE-4B6B-B9DC-4E4AB1A5A5E6}">
      <dsp:nvSpPr>
        <dsp:cNvPr id="0" name=""/>
        <dsp:cNvSpPr/>
      </dsp:nvSpPr>
      <dsp:spPr>
        <a:xfrm>
          <a:off x="3540898" y="594418"/>
          <a:ext cx="1643682" cy="1475543"/>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ctr" defTabSz="488950">
            <a:lnSpc>
              <a:spcPct val="90000"/>
            </a:lnSpc>
            <a:spcBef>
              <a:spcPct val="0"/>
            </a:spcBef>
            <a:spcAft>
              <a:spcPct val="35000"/>
            </a:spcAft>
          </a:pPr>
          <a:r>
            <a:rPr lang="lt-LT" sz="1100" kern="1200" dirty="0" smtClean="0"/>
            <a:t>Vertinimo ataskaita perduodama Komisijai</a:t>
          </a:r>
          <a:endParaRPr lang="lt-LT" sz="1100" kern="1200" dirty="0"/>
        </a:p>
      </dsp:txBody>
      <dsp:txXfrm>
        <a:off x="3951819" y="815749"/>
        <a:ext cx="801295" cy="1032881"/>
      </dsp:txXfrm>
    </dsp:sp>
    <dsp:sp modelId="{55904702-5C52-4240-AC14-59A3E1714DD2}">
      <dsp:nvSpPr>
        <dsp:cNvPr id="0" name=""/>
        <dsp:cNvSpPr/>
      </dsp:nvSpPr>
      <dsp:spPr>
        <a:xfrm>
          <a:off x="2520284" y="691352"/>
          <a:ext cx="1178526" cy="10784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lt-LT" sz="1100" b="1" kern="1200" dirty="0" smtClean="0"/>
            <a:t>Projekto naudingumo vertinimas</a:t>
          </a:r>
          <a:endParaRPr lang="lt-LT" sz="1100" b="1" kern="1200" dirty="0"/>
        </a:p>
      </dsp:txBody>
      <dsp:txXfrm>
        <a:off x="2692875" y="849286"/>
        <a:ext cx="833344" cy="762575"/>
      </dsp:txXfrm>
    </dsp:sp>
    <dsp:sp modelId="{E838CC82-8699-4B76-941A-9E28F1B64246}">
      <dsp:nvSpPr>
        <dsp:cNvPr id="0" name=""/>
        <dsp:cNvSpPr/>
      </dsp:nvSpPr>
      <dsp:spPr>
        <a:xfrm>
          <a:off x="5845423" y="399009"/>
          <a:ext cx="2004466" cy="175215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lvl="0" algn="ctr" defTabSz="488950">
            <a:lnSpc>
              <a:spcPct val="90000"/>
            </a:lnSpc>
            <a:spcBef>
              <a:spcPct val="0"/>
            </a:spcBef>
            <a:spcAft>
              <a:spcPct val="35000"/>
            </a:spcAft>
          </a:pPr>
          <a:r>
            <a:rPr lang="lt-LT" sz="1100" kern="1200" dirty="0" smtClean="0"/>
            <a:t>Paraiškos perduodamos padaliniams, rengiamos sutartys</a:t>
          </a:r>
          <a:endParaRPr lang="lt-LT" sz="1100" kern="1200" dirty="0"/>
        </a:p>
      </dsp:txBody>
      <dsp:txXfrm>
        <a:off x="6346540" y="661832"/>
        <a:ext cx="977177" cy="1226509"/>
      </dsp:txXfrm>
    </dsp:sp>
    <dsp:sp modelId="{E7DA13E8-A852-4F73-B983-CD929E821F1F}">
      <dsp:nvSpPr>
        <dsp:cNvPr id="0" name=""/>
        <dsp:cNvSpPr/>
      </dsp:nvSpPr>
      <dsp:spPr>
        <a:xfrm>
          <a:off x="5184581" y="738437"/>
          <a:ext cx="1002233" cy="10022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lt-LT" sz="1100" b="1" kern="1200" dirty="0" smtClean="0"/>
            <a:t>Projektų atranka</a:t>
          </a:r>
          <a:endParaRPr lang="lt-LT" sz="1100" b="1" kern="1200" dirty="0"/>
        </a:p>
      </dsp:txBody>
      <dsp:txXfrm>
        <a:off x="5331355" y="885211"/>
        <a:ext cx="708685" cy="70868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3CB51-358D-4858-BF27-2FD9745CD130}" type="datetimeFigureOut">
              <a:rPr lang="lt-LT" smtClean="0"/>
              <a:t>2017-11-30</a:t>
            </a:fld>
            <a:endParaRPr lang="lt-LT"/>
          </a:p>
        </p:txBody>
      </p:sp>
      <p:sp>
        <p:nvSpPr>
          <p:cNvPr id="4" name="Skaidrės vaizdo vietos rezervavimo ženkla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326F45-9017-41CC-B2EC-32240E61DE03}" type="slidenum">
              <a:rPr lang="lt-LT" smtClean="0"/>
              <a:t>‹#›</a:t>
            </a:fld>
            <a:endParaRPr lang="lt-LT"/>
          </a:p>
        </p:txBody>
      </p:sp>
    </p:spTree>
    <p:extLst>
      <p:ext uri="{BB962C8B-B14F-4D97-AF65-F5344CB8AC3E}">
        <p14:creationId xmlns:p14="http://schemas.microsoft.com/office/powerpoint/2010/main" val="344108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kaidrės vaizdo vietos rezervavimo ženkla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a-RU" altLang="lt-LT" smtClean="0"/>
          </a:p>
        </p:txBody>
      </p:sp>
      <p:sp>
        <p:nvSpPr>
          <p:cNvPr id="22532"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B6A1D3-A5D3-49D2-A674-A3F8DCDCE33D}" type="slidenum">
              <a:rPr lang="ba-RU" altLang="lt-LT" smtClean="0">
                <a:solidFill>
                  <a:srgbClr val="000000"/>
                </a:solidFill>
                <a:latin typeface="Arial" panose="020B0604020202020204" pitchFamily="34" charset="0"/>
              </a:rPr>
              <a:pPr>
                <a:spcBef>
                  <a:spcPct val="0"/>
                </a:spcBef>
              </a:pPr>
              <a:t>16</a:t>
            </a:fld>
            <a:endParaRPr lang="ba-RU" altLang="lt-LT"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327714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2459AE0C-1BA6-4909-80BB-130848B1E00B}" type="datetimeFigureOut">
              <a:rPr lang="lt-LT" smtClean="0"/>
              <a:t>2017-11-30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2242958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459AE0C-1BA6-4909-80BB-130848B1E00B}" type="datetimeFigureOut">
              <a:rPr lang="lt-LT" smtClean="0"/>
              <a:t>2017-11-30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163800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459AE0C-1BA6-4909-80BB-130848B1E00B}" type="datetimeFigureOut">
              <a:rPr lang="lt-LT" smtClean="0"/>
              <a:t>2017-11-30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3483116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459AE0C-1BA6-4909-80BB-130848B1E00B}" type="datetimeFigureOut">
              <a:rPr lang="lt-LT" smtClean="0"/>
              <a:t>2017-11-30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35094029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2459AE0C-1BA6-4909-80BB-130848B1E00B}" type="datetimeFigureOut">
              <a:rPr lang="lt-LT" smtClean="0"/>
              <a:t>2017-11-30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316555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2459AE0C-1BA6-4909-80BB-130848B1E00B}" type="datetimeFigureOut">
              <a:rPr lang="lt-LT" smtClean="0"/>
              <a:t>2017-11-30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248070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2459AE0C-1BA6-4909-80BB-130848B1E00B}" type="datetimeFigureOut">
              <a:rPr lang="lt-LT" smtClean="0"/>
              <a:t>2017-11-30</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165543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2459AE0C-1BA6-4909-80BB-130848B1E00B}" type="datetimeFigureOut">
              <a:rPr lang="lt-LT" smtClean="0"/>
              <a:t>2017-11-30</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424930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2459AE0C-1BA6-4909-80BB-130848B1E00B}" type="datetimeFigureOut">
              <a:rPr lang="lt-LT" smtClean="0"/>
              <a:t>2017-11-30</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214152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459AE0C-1BA6-4909-80BB-130848B1E00B}" type="datetimeFigureOut">
              <a:rPr lang="lt-LT" smtClean="0"/>
              <a:t>2017-11-30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419219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459AE0C-1BA6-4909-80BB-130848B1E00B}" type="datetimeFigureOut">
              <a:rPr lang="lt-LT" smtClean="0"/>
              <a:t>2017-11-30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091DD66-C231-44A4-8C33-D6BA60B6DA66}" type="slidenum">
              <a:rPr lang="lt-LT" smtClean="0"/>
              <a:t>‹#›</a:t>
            </a:fld>
            <a:endParaRPr lang="lt-LT"/>
          </a:p>
        </p:txBody>
      </p:sp>
    </p:spTree>
    <p:extLst>
      <p:ext uri="{BB962C8B-B14F-4D97-AF65-F5344CB8AC3E}">
        <p14:creationId xmlns:p14="http://schemas.microsoft.com/office/powerpoint/2010/main" val="381352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9AE0C-1BA6-4909-80BB-130848B1E00B}" type="datetimeFigureOut">
              <a:rPr lang="lt-LT" smtClean="0"/>
              <a:t>2017-11-30</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1DD66-C231-44A4-8C33-D6BA60B6DA66}" type="slidenum">
              <a:rPr lang="lt-LT" smtClean="0"/>
              <a:t>‹#›</a:t>
            </a:fld>
            <a:endParaRPr lang="lt-LT"/>
          </a:p>
        </p:txBody>
      </p:sp>
    </p:spTree>
    <p:extLst>
      <p:ext uri="{BB962C8B-B14F-4D97-AF65-F5344CB8AC3E}">
        <p14:creationId xmlns:p14="http://schemas.microsoft.com/office/powerpoint/2010/main" val="281395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356083" y="476672"/>
            <a:ext cx="8424936" cy="2808312"/>
          </a:xfrm>
        </p:spPr>
        <p:txBody>
          <a:bodyPr/>
          <a:lstStyle/>
          <a:p>
            <a:r>
              <a:rPr lang="lt-LT" b="1" dirty="0" smtClean="0"/>
              <a:t>Iniciatyvos 2018</a:t>
            </a:r>
            <a:endParaRPr lang="lt-LT"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5610" y="3356992"/>
            <a:ext cx="3096344" cy="2303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aveikslėlis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717032"/>
            <a:ext cx="9144000" cy="3140968"/>
          </a:xfrm>
          <a:prstGeom prst="rect">
            <a:avLst/>
          </a:prstGeom>
        </p:spPr>
      </p:pic>
      <p:sp>
        <p:nvSpPr>
          <p:cNvPr id="4" name="Datos vietos rezervavimo ženklas 3"/>
          <p:cNvSpPr>
            <a:spLocks noGrp="1"/>
          </p:cNvSpPr>
          <p:nvPr>
            <p:ph type="dt" sz="half" idx="10"/>
          </p:nvPr>
        </p:nvSpPr>
        <p:spPr/>
        <p:txBody>
          <a:bodyPr/>
          <a:lstStyle/>
          <a:p>
            <a:fld id="{97172C9E-6E20-40D0-9DD7-99AE049C66A7}" type="datetime1">
              <a:rPr lang="lt-LT" smtClean="0"/>
              <a:t>2017-11-30</a:t>
            </a:fld>
            <a:endParaRPr lang="lt-LT"/>
          </a:p>
        </p:txBody>
      </p:sp>
      <p:sp>
        <p:nvSpPr>
          <p:cNvPr id="5" name="Poraštės vietos rezervavimo ženklas 4"/>
          <p:cNvSpPr>
            <a:spLocks noGrp="1"/>
          </p:cNvSpPr>
          <p:nvPr>
            <p:ph type="ftr" sz="quarter" idx="11"/>
          </p:nvPr>
        </p:nvSpPr>
        <p:spPr>
          <a:xfrm>
            <a:off x="898788" y="2440781"/>
            <a:ext cx="7848873" cy="844203"/>
          </a:xfrm>
        </p:spPr>
        <p:txBody>
          <a:bodyPr/>
          <a:lstStyle/>
          <a:p>
            <a:r>
              <a:rPr lang="lt-LT" sz="2000" b="1" dirty="0" smtClean="0"/>
              <a:t>Audronė Gudonytė</a:t>
            </a:r>
            <a:r>
              <a:rPr lang="lt-LT" sz="2000" dirty="0" smtClean="0"/>
              <a:t>, </a:t>
            </a:r>
            <a:endParaRPr lang="en-US" sz="2000" dirty="0" smtClean="0"/>
          </a:p>
          <a:p>
            <a:r>
              <a:rPr lang="lt-LT" sz="2000" b="1" dirty="0" smtClean="0"/>
              <a:t>Plėtros programų ir investicijų skyrius</a:t>
            </a:r>
            <a:r>
              <a:rPr lang="en-US" sz="2000" b="1" dirty="0" smtClean="0"/>
              <a:t>, </a:t>
            </a:r>
          </a:p>
          <a:p>
            <a:r>
              <a:rPr lang="en-US" sz="2000" b="1" dirty="0" smtClean="0"/>
              <a:t>audrone.gudonyte@kaunas.lt</a:t>
            </a:r>
            <a:endParaRPr lang="lt-LT" sz="2000" b="1" dirty="0"/>
          </a:p>
        </p:txBody>
      </p:sp>
    </p:spTree>
    <p:extLst>
      <p:ext uri="{BB962C8B-B14F-4D97-AF65-F5344CB8AC3E}">
        <p14:creationId xmlns:p14="http://schemas.microsoft.com/office/powerpoint/2010/main" val="2996035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1"/>
          <p:cNvSpPr txBox="1">
            <a:spLocks/>
          </p:cNvSpPr>
          <p:nvPr/>
        </p:nvSpPr>
        <p:spPr>
          <a:xfrm>
            <a:off x="609600" y="427038"/>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b="1" dirty="0" smtClean="0"/>
              <a:t>Kaip parengti ir pateikti projektą (4):</a:t>
            </a:r>
            <a:endParaRPr lang="lt-LT" dirty="0"/>
          </a:p>
        </p:txBody>
      </p:sp>
      <p:sp>
        <p:nvSpPr>
          <p:cNvPr id="5" name="Turinio vietos rezervavimo ženklas 2"/>
          <p:cNvSpPr>
            <a:spLocks noGrp="1"/>
          </p:cNvSpPr>
          <p:nvPr>
            <p:ph idx="1"/>
          </p:nvPr>
        </p:nvSpPr>
        <p:spPr>
          <a:xfrm>
            <a:off x="457200" y="1600200"/>
            <a:ext cx="8229600" cy="4525963"/>
          </a:xfrm>
        </p:spPr>
        <p:txBody>
          <a:bodyPr>
            <a:normAutofit/>
          </a:bodyPr>
          <a:lstStyle/>
          <a:p>
            <a:r>
              <a:rPr lang="lt-LT" sz="2400" dirty="0" smtClean="0"/>
              <a:t>Įsitikinkite, kad projekto veiklos skiriamos </a:t>
            </a:r>
            <a:r>
              <a:rPr lang="lt-LT" sz="2400" b="1" dirty="0" smtClean="0"/>
              <a:t>tinkamai tikslinei grupei </a:t>
            </a:r>
            <a:r>
              <a:rPr lang="lt-LT" sz="2400" dirty="0" smtClean="0"/>
              <a:t>ir vyksta </a:t>
            </a:r>
            <a:r>
              <a:rPr lang="lt-LT" sz="2400" b="1" dirty="0" smtClean="0"/>
              <a:t>tinkamoje teritorijoje </a:t>
            </a:r>
            <a:r>
              <a:rPr lang="lt-LT" sz="2400" dirty="0" smtClean="0"/>
              <a:t>(Kvietimo teikti paraiškas 2,3,5 punktai)</a:t>
            </a:r>
            <a:r>
              <a:rPr lang="lt-LT" sz="2400" b="1" dirty="0" smtClean="0"/>
              <a:t>.</a:t>
            </a:r>
            <a:endParaRPr lang="lt-LT" sz="2400" b="1" dirty="0"/>
          </a:p>
        </p:txBody>
      </p:sp>
      <p:pic>
        <p:nvPicPr>
          <p:cNvPr id="6" name="Paveikslėlis 5"/>
          <p:cNvPicPr>
            <a:picLocks noChangeAspect="1"/>
          </p:cNvPicPr>
          <p:nvPr/>
        </p:nvPicPr>
        <p:blipFill>
          <a:blip r:embed="rId2"/>
          <a:stretch>
            <a:fillRect/>
          </a:stretch>
        </p:blipFill>
        <p:spPr>
          <a:xfrm>
            <a:off x="643671" y="3019823"/>
            <a:ext cx="8137841" cy="1159688"/>
          </a:xfrm>
          <a:prstGeom prst="rect">
            <a:avLst/>
          </a:prstGeom>
        </p:spPr>
      </p:pic>
      <p:pic>
        <p:nvPicPr>
          <p:cNvPr id="7" name="Paveikslėlis 6"/>
          <p:cNvPicPr>
            <a:picLocks noChangeAspect="1"/>
          </p:cNvPicPr>
          <p:nvPr/>
        </p:nvPicPr>
        <p:blipFill>
          <a:blip r:embed="rId3"/>
          <a:stretch>
            <a:fillRect/>
          </a:stretch>
        </p:blipFill>
        <p:spPr>
          <a:xfrm>
            <a:off x="897748" y="4381048"/>
            <a:ext cx="7475380" cy="1536651"/>
          </a:xfrm>
          <a:prstGeom prst="rect">
            <a:avLst/>
          </a:prstGeom>
        </p:spPr>
      </p:pic>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56340" y="5563372"/>
            <a:ext cx="1493912" cy="1111226"/>
          </a:xfrm>
          <a:prstGeom prst="rect">
            <a:avLst/>
          </a:prstGeom>
          <a:noFill/>
          <a:ln>
            <a:noFill/>
          </a:ln>
          <a:effectLst/>
          <a:ex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8740" y="5715772"/>
            <a:ext cx="1493912" cy="1111226"/>
          </a:xfrm>
          <a:prstGeom prst="rect">
            <a:avLst/>
          </a:prstGeom>
          <a:noFill/>
          <a:ln>
            <a:noFill/>
          </a:ln>
          <a:effectLst/>
          <a:extLst/>
        </p:spPr>
      </p:pic>
    </p:spTree>
    <p:extLst>
      <p:ext uri="{BB962C8B-B14F-4D97-AF65-F5344CB8AC3E}">
        <p14:creationId xmlns:p14="http://schemas.microsoft.com/office/powerpoint/2010/main" val="3083745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57200" y="274638"/>
            <a:ext cx="8229600" cy="1210146"/>
          </a:xfrm>
        </p:spPr>
        <p:txBody>
          <a:bodyPr>
            <a:noAutofit/>
          </a:bodyPr>
          <a:lstStyle/>
          <a:p>
            <a:r>
              <a:rPr lang="lt-LT" sz="3600" b="1" dirty="0"/>
              <a:t>Kaip parengti ir pateikti projektą </a:t>
            </a:r>
            <a:r>
              <a:rPr lang="lt-LT" sz="3600" b="1" dirty="0" smtClean="0"/>
              <a:t>(</a:t>
            </a:r>
            <a:r>
              <a:rPr lang="en-US" sz="3600" b="1" dirty="0" smtClean="0"/>
              <a:t>5</a:t>
            </a:r>
            <a:r>
              <a:rPr lang="lt-LT" sz="3600" b="1" dirty="0" smtClean="0"/>
              <a:t>):</a:t>
            </a:r>
            <a:endParaRPr lang="lt-LT" sz="3600" dirty="0"/>
          </a:p>
        </p:txBody>
      </p:sp>
      <p:pic>
        <p:nvPicPr>
          <p:cNvPr id="5" name="Turinio vietos rezervavimo ženklas 4"/>
          <p:cNvPicPr>
            <a:picLocks noGrp="1" noChangeAspect="1"/>
          </p:cNvPicPr>
          <p:nvPr>
            <p:ph idx="1"/>
          </p:nvPr>
        </p:nvPicPr>
        <p:blipFill>
          <a:blip r:embed="rId2"/>
          <a:stretch>
            <a:fillRect/>
          </a:stretch>
        </p:blipFill>
        <p:spPr>
          <a:xfrm>
            <a:off x="373909" y="2204864"/>
            <a:ext cx="5832648" cy="1584176"/>
          </a:xfrm>
          <a:prstGeom prst="rect">
            <a:avLst/>
          </a:prstGeom>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8740" y="5715772"/>
            <a:ext cx="1493912" cy="1111226"/>
          </a:xfrm>
          <a:prstGeom prst="rect">
            <a:avLst/>
          </a:prstGeom>
          <a:noFill/>
          <a:ln>
            <a:noFill/>
          </a:ln>
          <a:effectLst/>
          <a:extLst/>
        </p:spPr>
      </p:pic>
      <p:sp>
        <p:nvSpPr>
          <p:cNvPr id="6" name="Turinio vietos rezervavimo ženklas 2"/>
          <p:cNvSpPr txBox="1">
            <a:spLocks/>
          </p:cNvSpPr>
          <p:nvPr/>
        </p:nvSpPr>
        <p:spPr>
          <a:xfrm>
            <a:off x="473052" y="1337297"/>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err="1" smtClean="0"/>
              <a:t>Planuojami</a:t>
            </a:r>
            <a:r>
              <a:rPr lang="en-US" sz="2400" dirty="0" smtClean="0"/>
              <a:t> </a:t>
            </a:r>
            <a:r>
              <a:rPr lang="en-US" sz="2400" dirty="0" err="1" smtClean="0"/>
              <a:t>rezultatai</a:t>
            </a:r>
            <a:r>
              <a:rPr lang="en-US" sz="2400" dirty="0" smtClean="0"/>
              <a:t> </a:t>
            </a:r>
            <a:r>
              <a:rPr lang="en-US" sz="2400" dirty="0" err="1" smtClean="0"/>
              <a:t>pagal</a:t>
            </a:r>
            <a:r>
              <a:rPr lang="en-US" sz="2400" dirty="0" smtClean="0"/>
              <a:t> </a:t>
            </a:r>
            <a:r>
              <a:rPr lang="en-US" sz="2400" dirty="0" err="1" smtClean="0"/>
              <a:t>prioritetus</a:t>
            </a:r>
            <a:r>
              <a:rPr lang="en-US" sz="2400" dirty="0" smtClean="0"/>
              <a:t> (</a:t>
            </a:r>
            <a:r>
              <a:rPr lang="en-US" sz="2400" dirty="0" err="1" smtClean="0"/>
              <a:t>Kvietimo</a:t>
            </a:r>
            <a:r>
              <a:rPr lang="en-US" sz="2400" dirty="0" smtClean="0"/>
              <a:t> </a:t>
            </a:r>
            <a:r>
              <a:rPr lang="en-US" sz="2400" dirty="0" err="1" smtClean="0"/>
              <a:t>teikti</a:t>
            </a:r>
            <a:r>
              <a:rPr lang="en-US" sz="2400" dirty="0" smtClean="0"/>
              <a:t> </a:t>
            </a:r>
            <a:r>
              <a:rPr lang="en-US" sz="2400" dirty="0" err="1" smtClean="0"/>
              <a:t>parai</a:t>
            </a:r>
            <a:r>
              <a:rPr lang="lt-LT" sz="2400" dirty="0" err="1" smtClean="0"/>
              <a:t>škas</a:t>
            </a:r>
            <a:r>
              <a:rPr lang="lt-LT" sz="2400" dirty="0" smtClean="0"/>
              <a:t> 4 punktas). Kas tai?</a:t>
            </a:r>
            <a:endParaRPr lang="lt-LT" sz="2400" b="1" dirty="0"/>
          </a:p>
        </p:txBody>
      </p:sp>
      <p:pic>
        <p:nvPicPr>
          <p:cNvPr id="7" name="Paveikslėlis 6"/>
          <p:cNvPicPr>
            <a:picLocks noChangeAspect="1"/>
          </p:cNvPicPr>
          <p:nvPr/>
        </p:nvPicPr>
        <p:blipFill>
          <a:blip r:embed="rId4"/>
          <a:stretch>
            <a:fillRect/>
          </a:stretch>
        </p:blipFill>
        <p:spPr>
          <a:xfrm>
            <a:off x="2411760" y="3922926"/>
            <a:ext cx="5761074" cy="1020976"/>
          </a:xfrm>
          <a:prstGeom prst="rect">
            <a:avLst/>
          </a:prstGeom>
        </p:spPr>
      </p:pic>
      <p:pic>
        <p:nvPicPr>
          <p:cNvPr id="8" name="Paveikslėlis 7"/>
          <p:cNvPicPr>
            <a:picLocks noChangeAspect="1"/>
          </p:cNvPicPr>
          <p:nvPr/>
        </p:nvPicPr>
        <p:blipFill>
          <a:blip r:embed="rId5"/>
          <a:stretch>
            <a:fillRect/>
          </a:stretch>
        </p:blipFill>
        <p:spPr>
          <a:xfrm>
            <a:off x="493268" y="5060921"/>
            <a:ext cx="5761074" cy="1284208"/>
          </a:xfrm>
          <a:prstGeom prst="rect">
            <a:avLst/>
          </a:prstGeom>
        </p:spPr>
      </p:pic>
    </p:spTree>
    <p:extLst>
      <p:ext uri="{BB962C8B-B14F-4D97-AF65-F5344CB8AC3E}">
        <p14:creationId xmlns:p14="http://schemas.microsoft.com/office/powerpoint/2010/main" val="633038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51520" y="1196752"/>
            <a:ext cx="8435280" cy="4929411"/>
          </a:xfrm>
        </p:spPr>
        <p:txBody>
          <a:bodyPr/>
          <a:lstStyle/>
          <a:p>
            <a:r>
              <a:rPr lang="lt-LT" sz="2400" dirty="0" smtClean="0"/>
              <a:t>Esate tinkamas pareiškėjas ir Jūsų idėja atitinka 2018 metų kvietimų sąlygas?  Puiku, tuomet atsidarykite paraiškos formą </a:t>
            </a:r>
            <a:r>
              <a:rPr lang="en-US" sz="2400" dirty="0" smtClean="0"/>
              <a:t>!</a:t>
            </a:r>
            <a:endParaRPr lang="lt-LT" sz="2400" dirty="0"/>
          </a:p>
        </p:txBody>
      </p:sp>
      <p:sp>
        <p:nvSpPr>
          <p:cNvPr id="4" name="Pavadinimas 1"/>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sz="3600" b="1" dirty="0" smtClean="0"/>
              <a:t>Kaip parengti ir pateikti projektą (5):</a:t>
            </a:r>
            <a:endParaRPr lang="lt-LT" sz="3600" dirty="0"/>
          </a:p>
        </p:txBody>
      </p:sp>
      <p:pic>
        <p:nvPicPr>
          <p:cNvPr id="5" name="Paveikslėlis 4"/>
          <p:cNvPicPr>
            <a:picLocks noChangeAspect="1"/>
          </p:cNvPicPr>
          <p:nvPr/>
        </p:nvPicPr>
        <p:blipFill>
          <a:blip r:embed="rId2"/>
          <a:stretch>
            <a:fillRect/>
          </a:stretch>
        </p:blipFill>
        <p:spPr>
          <a:xfrm>
            <a:off x="525873" y="2060848"/>
            <a:ext cx="8186614" cy="4602723"/>
          </a:xfrm>
          <a:prstGeom prst="rect">
            <a:avLst/>
          </a:prstGeom>
        </p:spPr>
      </p:pic>
      <p:sp>
        <p:nvSpPr>
          <p:cNvPr id="6" name="Laisva forma 5"/>
          <p:cNvSpPr/>
          <p:nvPr/>
        </p:nvSpPr>
        <p:spPr>
          <a:xfrm>
            <a:off x="6501440" y="4724400"/>
            <a:ext cx="550524" cy="318655"/>
          </a:xfrm>
          <a:custGeom>
            <a:avLst/>
            <a:gdLst>
              <a:gd name="connsiteX0" fmla="*/ 259578 w 550524"/>
              <a:gd name="connsiteY0" fmla="*/ 41564 h 318655"/>
              <a:gd name="connsiteX1" fmla="*/ 65615 w 550524"/>
              <a:gd name="connsiteY1" fmla="*/ 69273 h 318655"/>
              <a:gd name="connsiteX2" fmla="*/ 24051 w 550524"/>
              <a:gd name="connsiteY2" fmla="*/ 83127 h 318655"/>
              <a:gd name="connsiteX3" fmla="*/ 24051 w 550524"/>
              <a:gd name="connsiteY3" fmla="*/ 263236 h 318655"/>
              <a:gd name="connsiteX4" fmla="*/ 107178 w 550524"/>
              <a:gd name="connsiteY4" fmla="*/ 290945 h 318655"/>
              <a:gd name="connsiteX5" fmla="*/ 314996 w 550524"/>
              <a:gd name="connsiteY5" fmla="*/ 318655 h 318655"/>
              <a:gd name="connsiteX6" fmla="*/ 467396 w 550524"/>
              <a:gd name="connsiteY6" fmla="*/ 304800 h 318655"/>
              <a:gd name="connsiteX7" fmla="*/ 508960 w 550524"/>
              <a:gd name="connsiteY7" fmla="*/ 290945 h 318655"/>
              <a:gd name="connsiteX8" fmla="*/ 550524 w 550524"/>
              <a:gd name="connsiteY8" fmla="*/ 207818 h 318655"/>
              <a:gd name="connsiteX9" fmla="*/ 522815 w 550524"/>
              <a:gd name="connsiteY9" fmla="*/ 96982 h 318655"/>
              <a:gd name="connsiteX10" fmla="*/ 495105 w 550524"/>
              <a:gd name="connsiteY10" fmla="*/ 55418 h 318655"/>
              <a:gd name="connsiteX11" fmla="*/ 481251 w 550524"/>
              <a:gd name="connsiteY11" fmla="*/ 13855 h 318655"/>
              <a:gd name="connsiteX12" fmla="*/ 425833 w 550524"/>
              <a:gd name="connsiteY12" fmla="*/ 0 h 318655"/>
              <a:gd name="connsiteX13" fmla="*/ 259578 w 550524"/>
              <a:gd name="connsiteY13" fmla="*/ 41564 h 31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50524" h="318655">
                <a:moveTo>
                  <a:pt x="259578" y="41564"/>
                </a:moveTo>
                <a:cubicBezTo>
                  <a:pt x="199542" y="53109"/>
                  <a:pt x="136202" y="51626"/>
                  <a:pt x="65615" y="69273"/>
                </a:cubicBezTo>
                <a:cubicBezTo>
                  <a:pt x="51447" y="72815"/>
                  <a:pt x="37906" y="78509"/>
                  <a:pt x="24051" y="83127"/>
                </a:cubicBezTo>
                <a:cubicBezTo>
                  <a:pt x="3985" y="143324"/>
                  <a:pt x="-18162" y="190871"/>
                  <a:pt x="24051" y="263236"/>
                </a:cubicBezTo>
                <a:cubicBezTo>
                  <a:pt x="38768" y="288465"/>
                  <a:pt x="78264" y="286814"/>
                  <a:pt x="107178" y="290945"/>
                </a:cubicBezTo>
                <a:cubicBezTo>
                  <a:pt x="241019" y="310066"/>
                  <a:pt x="171757" y="300749"/>
                  <a:pt x="314996" y="318655"/>
                </a:cubicBezTo>
                <a:cubicBezTo>
                  <a:pt x="365796" y="314037"/>
                  <a:pt x="416899" y="312014"/>
                  <a:pt x="467396" y="304800"/>
                </a:cubicBezTo>
                <a:cubicBezTo>
                  <a:pt x="481853" y="302735"/>
                  <a:pt x="497556" y="300068"/>
                  <a:pt x="508960" y="290945"/>
                </a:cubicBezTo>
                <a:cubicBezTo>
                  <a:pt x="533376" y="271413"/>
                  <a:pt x="541397" y="235198"/>
                  <a:pt x="550524" y="207818"/>
                </a:cubicBezTo>
                <a:cubicBezTo>
                  <a:pt x="545255" y="181476"/>
                  <a:pt x="537014" y="125380"/>
                  <a:pt x="522815" y="96982"/>
                </a:cubicBezTo>
                <a:cubicBezTo>
                  <a:pt x="515368" y="82089"/>
                  <a:pt x="504342" y="69273"/>
                  <a:pt x="495105" y="55418"/>
                </a:cubicBezTo>
                <a:cubicBezTo>
                  <a:pt x="490487" y="41564"/>
                  <a:pt x="492655" y="22978"/>
                  <a:pt x="481251" y="13855"/>
                </a:cubicBezTo>
                <a:cubicBezTo>
                  <a:pt x="466382" y="1960"/>
                  <a:pt x="444874" y="0"/>
                  <a:pt x="425833" y="0"/>
                </a:cubicBezTo>
                <a:cubicBezTo>
                  <a:pt x="228864" y="0"/>
                  <a:pt x="319614" y="30019"/>
                  <a:pt x="259578" y="41564"/>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3654072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3200" dirty="0" smtClean="0"/>
              <a:t>Keletas pastebėjimų iš ankstesnės „Iniciatyvų“ programos patirties (1)</a:t>
            </a:r>
            <a:endParaRPr lang="lt-LT" sz="3200" dirty="0"/>
          </a:p>
        </p:txBody>
      </p:sp>
      <p:sp>
        <p:nvSpPr>
          <p:cNvPr id="3" name="Turinio vietos rezervavimo ženklas 2"/>
          <p:cNvSpPr>
            <a:spLocks noGrp="1"/>
          </p:cNvSpPr>
          <p:nvPr>
            <p:ph idx="1"/>
          </p:nvPr>
        </p:nvSpPr>
        <p:spPr/>
        <p:txBody>
          <a:bodyPr>
            <a:normAutofit fontScale="77500" lnSpcReduction="20000"/>
          </a:bodyPr>
          <a:lstStyle/>
          <a:p>
            <a:r>
              <a:rPr lang="lt-LT" dirty="0" smtClean="0"/>
              <a:t>Perskaitykite visus reikalavimus veikloms</a:t>
            </a:r>
            <a:r>
              <a:rPr lang="lt-LT" dirty="0" smtClean="0"/>
              <a:t>.</a:t>
            </a:r>
          </a:p>
          <a:p>
            <a:endParaRPr lang="lt-LT" dirty="0" smtClean="0"/>
          </a:p>
          <a:p>
            <a:r>
              <a:rPr lang="lt-LT" dirty="0" smtClean="0"/>
              <a:t>Nepalikite paraiškos pateikimo paskutinei minutei (teikiant per el. sistemas taip pat).</a:t>
            </a:r>
          </a:p>
          <a:p>
            <a:endParaRPr lang="lt-LT" dirty="0" smtClean="0"/>
          </a:p>
          <a:p>
            <a:r>
              <a:rPr lang="lt-LT" dirty="0" smtClean="0"/>
              <a:t>Paraiškoje aprašykite ne tik KĄ atliksite, bet ir KAIP. </a:t>
            </a:r>
            <a:endParaRPr lang="lt-LT" dirty="0" smtClean="0"/>
          </a:p>
          <a:p>
            <a:endParaRPr lang="lt-LT" dirty="0" smtClean="0"/>
          </a:p>
          <a:p>
            <a:pPr marL="0" indent="0" algn="just">
              <a:buNone/>
            </a:pPr>
            <a:r>
              <a:rPr lang="lt-LT" sz="2100" b="1" dirty="0" smtClean="0"/>
              <a:t>Sukursime kūrinį ir surengsime parodą</a:t>
            </a:r>
            <a:r>
              <a:rPr lang="lt-LT" sz="2100" dirty="0" smtClean="0"/>
              <a:t>. KAIP? Kokios apimties kūrinys, kiek žiūrovų paroda pritrauks, ar ji turės platesnį poveikį Kauno miesto bendruomenei? Gal imsitės kokių veiksmų pritraukti platesnę auditoriją? Ar kūriniui nereikia papildomų leidimų, jei taip, kaip užtikrinsite, kad jie būtų gauti</a:t>
            </a:r>
            <a:r>
              <a:rPr lang="lt-LT" sz="2100" dirty="0" smtClean="0"/>
              <a:t>?</a:t>
            </a:r>
          </a:p>
          <a:p>
            <a:pPr marL="0" indent="0" algn="just">
              <a:buNone/>
            </a:pPr>
            <a:r>
              <a:rPr lang="lt-LT" sz="2100" b="1" dirty="0" smtClean="0"/>
              <a:t>Į </a:t>
            </a:r>
            <a:r>
              <a:rPr lang="lt-LT" sz="2100" b="1" dirty="0" smtClean="0"/>
              <a:t>veiklas įtrauksime asmenis iš </a:t>
            </a:r>
            <a:r>
              <a:rPr lang="lt-LT" sz="2100" b="1" dirty="0" err="1" smtClean="0"/>
              <a:t>soc</a:t>
            </a:r>
            <a:r>
              <a:rPr lang="lt-LT" sz="2100" b="1" dirty="0" smtClean="0"/>
              <a:t>. </a:t>
            </a:r>
            <a:r>
              <a:rPr lang="lt-LT" sz="2100" b="1" dirty="0" err="1" smtClean="0"/>
              <a:t>rizios</a:t>
            </a:r>
            <a:r>
              <a:rPr lang="lt-LT" sz="2100" b="1" dirty="0" smtClean="0"/>
              <a:t> šeimų. </a:t>
            </a:r>
            <a:r>
              <a:rPr lang="lt-LT" sz="2100" dirty="0" smtClean="0"/>
              <a:t>KAIP?</a:t>
            </a:r>
            <a:r>
              <a:rPr lang="en-US" sz="2100" dirty="0" smtClean="0"/>
              <a:t> </a:t>
            </a:r>
            <a:r>
              <a:rPr lang="en-US" sz="2100" dirty="0" err="1" smtClean="0"/>
              <a:t>Kaip</a:t>
            </a:r>
            <a:r>
              <a:rPr lang="en-US" sz="2100" dirty="0" smtClean="0"/>
              <a:t> </a:t>
            </a:r>
            <a:r>
              <a:rPr lang="en-US" sz="2100" dirty="0" err="1" smtClean="0"/>
              <a:t>atrinksite</a:t>
            </a:r>
            <a:r>
              <a:rPr lang="en-US" sz="2100" dirty="0" smtClean="0"/>
              <a:t> </a:t>
            </a:r>
            <a:r>
              <a:rPr lang="en-US" sz="2100" dirty="0" err="1" smtClean="0"/>
              <a:t>tuos</a:t>
            </a:r>
            <a:r>
              <a:rPr lang="en-US" sz="2100" dirty="0" smtClean="0"/>
              <a:t> </a:t>
            </a:r>
            <a:r>
              <a:rPr lang="en-US" sz="2100" dirty="0" err="1" smtClean="0"/>
              <a:t>asmenis</a:t>
            </a:r>
            <a:r>
              <a:rPr lang="en-US" sz="2100" dirty="0" smtClean="0"/>
              <a:t>, </a:t>
            </a:r>
            <a:r>
              <a:rPr lang="en-US" sz="2100" dirty="0" err="1" smtClean="0"/>
              <a:t>kiek</a:t>
            </a:r>
            <a:r>
              <a:rPr lang="en-US" sz="2100" dirty="0" smtClean="0"/>
              <a:t> </a:t>
            </a:r>
            <a:r>
              <a:rPr lang="lt-LT" sz="2100" dirty="0" smtClean="0"/>
              <a:t>jų bus? Gal kreipsitės į </a:t>
            </a:r>
            <a:r>
              <a:rPr lang="lt-LT" sz="2100" dirty="0" err="1" smtClean="0"/>
              <a:t>soc</a:t>
            </a:r>
            <a:r>
              <a:rPr lang="lt-LT" sz="2100" dirty="0" smtClean="0"/>
              <a:t>. paslaugų skyrių? Gal jau bendraujate su vaikų ir jaunimo dienos centru ir ten besilankančius vaikus įtrauksite į veiklas? Ar esate įsitikinę, kad pavyks pritraukti  jūsų numatomą skaičių asmenų?</a:t>
            </a:r>
            <a:endParaRPr lang="lt-LT" sz="21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8740" y="5715772"/>
            <a:ext cx="1493912" cy="1111226"/>
          </a:xfrm>
          <a:prstGeom prst="rect">
            <a:avLst/>
          </a:prstGeom>
          <a:noFill/>
          <a:ln>
            <a:noFill/>
          </a:ln>
          <a:effectLst/>
          <a:extLst/>
        </p:spPr>
      </p:pic>
    </p:spTree>
    <p:extLst>
      <p:ext uri="{BB962C8B-B14F-4D97-AF65-F5344CB8AC3E}">
        <p14:creationId xmlns:p14="http://schemas.microsoft.com/office/powerpoint/2010/main" val="2266558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92500" lnSpcReduction="20000"/>
          </a:bodyPr>
          <a:lstStyle/>
          <a:p>
            <a:r>
              <a:rPr lang="lt-LT" sz="2800" dirty="0" smtClean="0"/>
              <a:t>Nepainiokite </a:t>
            </a:r>
            <a:r>
              <a:rPr lang="lt-LT" sz="2800" b="1" dirty="0" smtClean="0"/>
              <a:t>projekto rezultatų su išlaidų pavadinimais</a:t>
            </a:r>
            <a:r>
              <a:rPr lang="lt-LT" sz="2800" dirty="0" smtClean="0"/>
              <a:t>. </a:t>
            </a:r>
          </a:p>
          <a:p>
            <a:pPr algn="just"/>
            <a:r>
              <a:rPr lang="lt-LT" sz="2200" dirty="0" smtClean="0"/>
              <a:t>Jeigu jūsų projektas skirtas suorganizuoti krepšinio varžybas, tai rezultatas ir bus įvykusios varžybos, dalyvių ir žiūrovų skaičius, galbūt laimėtų medalių skaičius. Marškinėlių kiekis, salės nuoma, skelbimų laikraštyje ar lankstinukų kiekis, fotografo paslaugos – tai visa tai, ką jūs įsigijote varžybas organizuodami, išlaidos.</a:t>
            </a:r>
          </a:p>
          <a:p>
            <a:pPr marL="0" indent="0">
              <a:buNone/>
            </a:pPr>
            <a:endParaRPr lang="lt-LT" sz="2200" dirty="0"/>
          </a:p>
          <a:p>
            <a:pPr algn="just"/>
            <a:r>
              <a:rPr lang="lt-LT" sz="2800" b="1" dirty="0" smtClean="0"/>
              <a:t>Detalizuokite </a:t>
            </a:r>
            <a:r>
              <a:rPr lang="lt-LT" sz="2800" dirty="0" smtClean="0"/>
              <a:t>išlaidas</a:t>
            </a:r>
            <a:r>
              <a:rPr lang="lt-LT" sz="2800" b="1" dirty="0" smtClean="0"/>
              <a:t>. </a:t>
            </a:r>
            <a:r>
              <a:rPr lang="lt-LT" sz="2200" dirty="0" smtClean="0"/>
              <a:t>Netinkamai suformuluota  - „</a:t>
            </a:r>
            <a:r>
              <a:rPr lang="lt-LT" sz="2200" dirty="0" smtClean="0"/>
              <a:t>Kūriniai - </a:t>
            </a:r>
            <a:r>
              <a:rPr lang="lt-LT" sz="2200" dirty="0" smtClean="0"/>
              <a:t>2000 </a:t>
            </a:r>
            <a:r>
              <a:rPr lang="lt-LT" sz="2200" dirty="0" err="1" smtClean="0"/>
              <a:t>Eur</a:t>
            </a:r>
            <a:r>
              <a:rPr lang="lt-LT" sz="2200" dirty="0" smtClean="0"/>
              <a:t>“. Tinkamai suformuluota – „2 kūriniai“- Medžiagos kūrinių gamybai – 100 </a:t>
            </a:r>
            <a:r>
              <a:rPr lang="lt-LT" sz="2200" dirty="0" err="1" smtClean="0"/>
              <a:t>Eur</a:t>
            </a:r>
            <a:r>
              <a:rPr lang="lt-LT" sz="2200" dirty="0" smtClean="0"/>
              <a:t>., 2 užsienio (Japonijos ir Ispanijos) autorių atlygis 2 x 900- 1800 </a:t>
            </a:r>
            <a:r>
              <a:rPr lang="lt-LT" sz="2200" dirty="0" err="1" smtClean="0"/>
              <a:t>Eur</a:t>
            </a:r>
            <a:r>
              <a:rPr lang="lt-LT" sz="2200" dirty="0" smtClean="0"/>
              <a:t>).</a:t>
            </a:r>
          </a:p>
          <a:p>
            <a:pPr marL="0" indent="0">
              <a:buNone/>
            </a:pPr>
            <a:endParaRPr lang="lt-LT" sz="2200" dirty="0" smtClean="0"/>
          </a:p>
          <a:p>
            <a:r>
              <a:rPr lang="lt-LT" sz="2800" dirty="0" smtClean="0"/>
              <a:t>Nebūtinai </a:t>
            </a:r>
            <a:r>
              <a:rPr lang="lt-LT" sz="2800" dirty="0" smtClean="0"/>
              <a:t>tai, kas buvo finansuota pernai, užpernai ir t.t., bus finansuojama šiemet. </a:t>
            </a:r>
            <a:endParaRPr lang="lt-LT" sz="2800" dirty="0"/>
          </a:p>
        </p:txBody>
      </p:sp>
      <p:sp>
        <p:nvSpPr>
          <p:cNvPr id="4" name="Pavadinimas 1"/>
          <p:cNvSpPr>
            <a:spLocks noGrp="1"/>
          </p:cNvSpPr>
          <p:nvPr>
            <p:ph type="title"/>
          </p:nvPr>
        </p:nvSpPr>
        <p:spPr/>
        <p:txBody>
          <a:bodyPr>
            <a:normAutofit/>
          </a:bodyPr>
          <a:lstStyle/>
          <a:p>
            <a:r>
              <a:rPr lang="lt-LT" sz="3200" dirty="0" smtClean="0"/>
              <a:t>Keletas pastebėjimų iš ankstesnės „Iniciatyvų“ programos patirties (2)</a:t>
            </a:r>
            <a:endParaRPr lang="lt-LT" sz="32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74695" y="5445224"/>
            <a:ext cx="1493912" cy="1111226"/>
          </a:xfrm>
          <a:prstGeom prst="rect">
            <a:avLst/>
          </a:prstGeom>
          <a:noFill/>
          <a:ln>
            <a:noFill/>
          </a:ln>
          <a:effectLst/>
          <a:extLst/>
        </p:spPr>
      </p:pic>
    </p:spTree>
    <p:extLst>
      <p:ext uri="{BB962C8B-B14F-4D97-AF65-F5344CB8AC3E}">
        <p14:creationId xmlns:p14="http://schemas.microsoft.com/office/powerpoint/2010/main" val="1559996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Svarbu </a:t>
            </a:r>
            <a:r>
              <a:rPr lang="en-US" b="1" dirty="0" smtClean="0"/>
              <a:t>!</a:t>
            </a:r>
            <a:endParaRPr lang="lt-LT" b="1" dirty="0"/>
          </a:p>
        </p:txBody>
      </p:sp>
      <p:sp>
        <p:nvSpPr>
          <p:cNvPr id="3" name="Turinio vietos rezervavimo ženklas 2"/>
          <p:cNvSpPr>
            <a:spLocks noGrp="1"/>
          </p:cNvSpPr>
          <p:nvPr>
            <p:ph idx="1"/>
          </p:nvPr>
        </p:nvSpPr>
        <p:spPr/>
        <p:txBody>
          <a:bodyPr>
            <a:normAutofit/>
          </a:bodyPr>
          <a:lstStyle/>
          <a:p>
            <a:pPr algn="ctr"/>
            <a:r>
              <a:rPr lang="lt-LT" sz="2800" dirty="0" smtClean="0"/>
              <a:t>Novatoriškumas, originalumas, aukštesnė vertė, geras valdymas, </a:t>
            </a:r>
            <a:r>
              <a:rPr lang="lt-LT" sz="2800" dirty="0" err="1" smtClean="0"/>
              <a:t>savanorystė</a:t>
            </a:r>
            <a:r>
              <a:rPr lang="lt-LT" sz="2800" dirty="0" smtClean="0"/>
              <a:t>, bendradarbiavimas, nediskriminavimas, lygios galimybės, darnus vystymas, aukščiausia kokybė Kauno žmonėms.</a:t>
            </a:r>
            <a:endParaRPr lang="lt-LT" sz="2800" dirty="0"/>
          </a:p>
          <a:p>
            <a:endParaRPr lang="lt-LT" dirty="0" smtClean="0"/>
          </a:p>
          <a:p>
            <a:pPr marL="0" indent="0">
              <a:buNone/>
            </a:pPr>
            <a:endParaRPr lang="lt-LT"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4149080"/>
            <a:ext cx="2232248" cy="1660427"/>
          </a:xfrm>
          <a:prstGeom prst="rect">
            <a:avLst/>
          </a:prstGeom>
          <a:noFill/>
          <a:ln>
            <a:noFill/>
          </a:ln>
          <a:effectLst/>
          <a:extLst/>
        </p:spPr>
      </p:pic>
    </p:spTree>
    <p:extLst>
      <p:ext uri="{BB962C8B-B14F-4D97-AF65-F5344CB8AC3E}">
        <p14:creationId xmlns:p14="http://schemas.microsoft.com/office/powerpoint/2010/main" val="2282497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tačiakampis 12"/>
          <p:cNvSpPr/>
          <p:nvPr/>
        </p:nvSpPr>
        <p:spPr>
          <a:xfrm>
            <a:off x="6851650" y="1196975"/>
            <a:ext cx="1608138" cy="3971925"/>
          </a:xfrm>
          <a:prstGeom prst="rect">
            <a:avLst/>
          </a:prstGeom>
          <a:solidFill>
            <a:schemeClr val="accent6">
              <a:lumMod val="20000"/>
              <a:lumOff val="8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p>
        </p:txBody>
      </p:sp>
      <p:sp>
        <p:nvSpPr>
          <p:cNvPr id="9" name="Stačiakampis 8"/>
          <p:cNvSpPr/>
          <p:nvPr/>
        </p:nvSpPr>
        <p:spPr>
          <a:xfrm>
            <a:off x="107950" y="1196975"/>
            <a:ext cx="2989263" cy="3960813"/>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p>
        </p:txBody>
      </p:sp>
      <p:sp>
        <p:nvSpPr>
          <p:cNvPr id="11" name="Stačiakampis 10"/>
          <p:cNvSpPr/>
          <p:nvPr/>
        </p:nvSpPr>
        <p:spPr>
          <a:xfrm>
            <a:off x="3135313" y="1196975"/>
            <a:ext cx="1255712" cy="3971925"/>
          </a:xfrm>
          <a:prstGeom prst="rect">
            <a:avLst/>
          </a:prstGeom>
          <a:solidFill>
            <a:schemeClr val="accent3">
              <a:lumMod val="60000"/>
              <a:lumOff val="40000"/>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p>
        </p:txBody>
      </p:sp>
      <p:sp>
        <p:nvSpPr>
          <p:cNvPr id="12" name="Stačiakampis 11"/>
          <p:cNvSpPr/>
          <p:nvPr/>
        </p:nvSpPr>
        <p:spPr>
          <a:xfrm>
            <a:off x="4438650" y="1196975"/>
            <a:ext cx="2365375" cy="3960813"/>
          </a:xfrm>
          <a:prstGeom prst="rect">
            <a:avLst/>
          </a:prstGeom>
          <a:solidFill>
            <a:schemeClr val="accent2">
              <a:lumMod val="60000"/>
              <a:lumOff val="40000"/>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p>
        </p:txBody>
      </p:sp>
      <p:sp>
        <p:nvSpPr>
          <p:cNvPr id="21510" name="TextBox 48"/>
          <p:cNvSpPr txBox="1">
            <a:spLocks noChangeArrowheads="1"/>
          </p:cNvSpPr>
          <p:nvPr/>
        </p:nvSpPr>
        <p:spPr bwMode="auto">
          <a:xfrm>
            <a:off x="1258888" y="468313"/>
            <a:ext cx="69262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lt-LT" altLang="lt-LT" sz="1600" b="1" dirty="0" smtClean="0">
                <a:latin typeface="Arial" panose="020B0604020202020204" pitchFamily="34" charset="0"/>
              </a:rPr>
              <a:t>PROJEKTŲ ATRANKOS </a:t>
            </a:r>
            <a:r>
              <a:rPr lang="lt-LT" altLang="lt-LT" sz="1600" b="1" dirty="0">
                <a:latin typeface="Arial" panose="020B0604020202020204" pitchFamily="34" charset="0"/>
              </a:rPr>
              <a:t>PROCESAS</a:t>
            </a:r>
          </a:p>
        </p:txBody>
      </p:sp>
      <p:graphicFrame>
        <p:nvGraphicFramePr>
          <p:cNvPr id="5" name="Diagrama 4"/>
          <p:cNvGraphicFramePr/>
          <p:nvPr>
            <p:extLst>
              <p:ext uri="{D42A27DB-BD31-4B8C-83A1-F6EECF244321}">
                <p14:modId xmlns:p14="http://schemas.microsoft.com/office/powerpoint/2010/main" val="30671042"/>
              </p:ext>
            </p:extLst>
          </p:nvPr>
        </p:nvGraphicFramePr>
        <p:xfrm>
          <a:off x="611560" y="1034381"/>
          <a:ext cx="7992888" cy="2394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12" name="TextBox 2"/>
          <p:cNvSpPr txBox="1">
            <a:spLocks noChangeArrowheads="1"/>
          </p:cNvSpPr>
          <p:nvPr/>
        </p:nvSpPr>
        <p:spPr bwMode="auto">
          <a:xfrm>
            <a:off x="60325" y="3043238"/>
            <a:ext cx="15843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lt-LT" altLang="lt-LT" sz="1400" b="1">
                <a:latin typeface="Arial" panose="020B0604020202020204" pitchFamily="34" charset="0"/>
              </a:rPr>
              <a:t>Pareiškėjai</a:t>
            </a:r>
          </a:p>
        </p:txBody>
      </p:sp>
      <p:sp>
        <p:nvSpPr>
          <p:cNvPr id="21513" name="TextBox 3"/>
          <p:cNvSpPr txBox="1">
            <a:spLocks noChangeArrowheads="1"/>
          </p:cNvSpPr>
          <p:nvPr/>
        </p:nvSpPr>
        <p:spPr bwMode="auto">
          <a:xfrm>
            <a:off x="39688" y="4510088"/>
            <a:ext cx="46434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lt-LT" altLang="lt-LT" sz="1800" b="1" dirty="0">
                <a:latin typeface="Arial" panose="020B0604020202020204" pitchFamily="34" charset="0"/>
              </a:rPr>
              <a:t>Kauno m. savivaldybės Plėtros programų ir investicijų skyrius </a:t>
            </a:r>
          </a:p>
        </p:txBody>
      </p:sp>
      <p:sp>
        <p:nvSpPr>
          <p:cNvPr id="21514" name="Stačiakampis 5"/>
          <p:cNvSpPr>
            <a:spLocks noChangeArrowheads="1"/>
          </p:cNvSpPr>
          <p:nvPr/>
        </p:nvSpPr>
        <p:spPr bwMode="auto">
          <a:xfrm>
            <a:off x="3222625" y="3089275"/>
            <a:ext cx="9985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lt-LT" altLang="lt-LT" sz="1400" b="1">
                <a:latin typeface="Arial" panose="020B0604020202020204" pitchFamily="34" charset="0"/>
              </a:rPr>
              <a:t>Eksperta</a:t>
            </a:r>
            <a:r>
              <a:rPr lang="lt-LT" altLang="lt-LT" sz="1600" b="1">
                <a:latin typeface="Arial" panose="020B0604020202020204" pitchFamily="34" charset="0"/>
              </a:rPr>
              <a:t>i</a:t>
            </a:r>
          </a:p>
        </p:txBody>
      </p:sp>
      <p:sp>
        <p:nvSpPr>
          <p:cNvPr id="21515" name="Stačiakampis 6"/>
          <p:cNvSpPr>
            <a:spLocks noChangeArrowheads="1"/>
          </p:cNvSpPr>
          <p:nvPr/>
        </p:nvSpPr>
        <p:spPr bwMode="auto">
          <a:xfrm>
            <a:off x="5006975" y="3046413"/>
            <a:ext cx="2517775"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lt-LT" altLang="lt-LT" sz="1400" b="1">
                <a:latin typeface="Arial" panose="020B0604020202020204" pitchFamily="34" charset="0"/>
              </a:rPr>
              <a:t>Komisija </a:t>
            </a:r>
          </a:p>
          <a:p>
            <a:pPr>
              <a:spcBef>
                <a:spcPct val="0"/>
              </a:spcBef>
              <a:buFontTx/>
              <a:buNone/>
            </a:pPr>
            <a:r>
              <a:rPr lang="lt-LT" altLang="lt-LT" sz="1400">
                <a:latin typeface="Arial" panose="020B0604020202020204" pitchFamily="34" charset="0"/>
              </a:rPr>
              <a:t>(Tarybos nariai)</a:t>
            </a:r>
          </a:p>
          <a:p>
            <a:pPr>
              <a:spcBef>
                <a:spcPct val="0"/>
              </a:spcBef>
              <a:buFontTx/>
              <a:buNone/>
            </a:pPr>
            <a:endParaRPr lang="lt-LT" altLang="lt-LT" sz="1400" b="1">
              <a:latin typeface="Arial" panose="020B0604020202020204" pitchFamily="34" charset="0"/>
            </a:endParaRPr>
          </a:p>
          <a:p>
            <a:pPr>
              <a:spcBef>
                <a:spcPct val="0"/>
              </a:spcBef>
              <a:buFontTx/>
              <a:buNone/>
            </a:pPr>
            <a:r>
              <a:rPr lang="lt-LT" altLang="lt-LT" sz="1400" b="1">
                <a:latin typeface="Arial" panose="020B0604020202020204" pitchFamily="34" charset="0"/>
              </a:rPr>
              <a:t>Administracijos </a:t>
            </a:r>
          </a:p>
          <a:p>
            <a:pPr>
              <a:spcBef>
                <a:spcPct val="0"/>
              </a:spcBef>
              <a:buFontTx/>
              <a:buNone/>
            </a:pPr>
            <a:r>
              <a:rPr lang="lt-LT" altLang="lt-LT" sz="1400" b="1">
                <a:latin typeface="Arial" panose="020B0604020202020204" pitchFamily="34" charset="0"/>
              </a:rPr>
              <a:t>direktorius</a:t>
            </a:r>
            <a:endParaRPr lang="lt-LT" altLang="lt-LT" sz="1400">
              <a:latin typeface="Arial" panose="020B0604020202020204" pitchFamily="34" charset="0"/>
            </a:endParaRPr>
          </a:p>
        </p:txBody>
      </p:sp>
      <p:sp>
        <p:nvSpPr>
          <p:cNvPr id="21516" name="TextBox 7"/>
          <p:cNvSpPr txBox="1">
            <a:spLocks noChangeArrowheads="1"/>
          </p:cNvSpPr>
          <p:nvPr/>
        </p:nvSpPr>
        <p:spPr bwMode="auto">
          <a:xfrm>
            <a:off x="1330325" y="3046413"/>
            <a:ext cx="22304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lt-LT" altLang="lt-LT" sz="1400" b="1">
                <a:latin typeface="Arial" panose="020B0604020202020204" pitchFamily="34" charset="0"/>
              </a:rPr>
              <a:t>Vertintojai </a:t>
            </a:r>
          </a:p>
          <a:p>
            <a:pPr>
              <a:spcBef>
                <a:spcPct val="0"/>
              </a:spcBef>
              <a:buFontTx/>
              <a:buNone/>
            </a:pPr>
            <a:r>
              <a:rPr lang="lt-LT" altLang="lt-LT" sz="1400">
                <a:latin typeface="Arial" panose="020B0604020202020204" pitchFamily="34" charset="0"/>
              </a:rPr>
              <a:t>(padalinių atstovai)</a:t>
            </a:r>
          </a:p>
        </p:txBody>
      </p:sp>
      <p:sp>
        <p:nvSpPr>
          <p:cNvPr id="21517" name="TextBox 9"/>
          <p:cNvSpPr txBox="1">
            <a:spLocks noChangeArrowheads="1"/>
          </p:cNvSpPr>
          <p:nvPr/>
        </p:nvSpPr>
        <p:spPr bwMode="auto">
          <a:xfrm>
            <a:off x="7235825" y="3135313"/>
            <a:ext cx="12715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lt-LT" altLang="lt-LT" sz="1400" b="1">
                <a:latin typeface="Arial" panose="020B0604020202020204" pitchFamily="34" charset="0"/>
              </a:rPr>
              <a:t>Projektų vykdytojai</a:t>
            </a:r>
          </a:p>
        </p:txBody>
      </p:sp>
      <p:pic>
        <p:nvPicPr>
          <p:cNvPr id="1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21847" y="5168900"/>
            <a:ext cx="2267744" cy="1686830"/>
          </a:xfrm>
          <a:prstGeom prst="rect">
            <a:avLst/>
          </a:prstGeom>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8923781"/>
      </p:ext>
    </p:extLst>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eglesimo\Desktop\iniciatyvos skaidres-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 y="393832"/>
            <a:ext cx="9142412" cy="646416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55776" y="692696"/>
            <a:ext cx="4752528" cy="523220"/>
          </a:xfrm>
          <a:prstGeom prst="rect">
            <a:avLst/>
          </a:prstGeom>
          <a:noFill/>
        </p:spPr>
        <p:txBody>
          <a:bodyPr wrap="square" rtlCol="0">
            <a:spAutoFit/>
          </a:bodyPr>
          <a:lstStyle/>
          <a:p>
            <a:r>
              <a:rPr lang="lt-LT" sz="2800" b="1" dirty="0" smtClean="0"/>
              <a:t>LAUKIAME JŪSŲ INICIATYVŲ</a:t>
            </a:r>
            <a:r>
              <a:rPr lang="en-US" sz="2800" b="1" dirty="0" smtClean="0"/>
              <a:t>!</a:t>
            </a:r>
            <a:endParaRPr lang="lt-LT" sz="2800" b="1" dirty="0"/>
          </a:p>
        </p:txBody>
      </p:sp>
    </p:spTree>
    <p:extLst>
      <p:ext uri="{BB962C8B-B14F-4D97-AF65-F5344CB8AC3E}">
        <p14:creationId xmlns:p14="http://schemas.microsoft.com/office/powerpoint/2010/main" val="3512378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2051720" y="802847"/>
            <a:ext cx="6389571" cy="1143000"/>
          </a:xfrm>
        </p:spPr>
        <p:txBody>
          <a:bodyPr/>
          <a:lstStyle/>
          <a:p>
            <a:r>
              <a:rPr lang="lt-LT" b="1" dirty="0" smtClean="0">
                <a:latin typeface="Arial" panose="020B0604020202020204" pitchFamily="34" charset="0"/>
                <a:cs typeface="Arial" panose="020B0604020202020204" pitchFamily="34" charset="0"/>
              </a:rPr>
              <a:t>Apie ką kalbėsime ?</a:t>
            </a:r>
            <a:endParaRPr lang="lt-LT" b="1"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3" y="0"/>
            <a:ext cx="2267744" cy="1686830"/>
          </a:xfrm>
          <a:prstGeom prst="rect">
            <a:avLst/>
          </a:prstGeom>
          <a:noFill/>
          <a:ln>
            <a:noFill/>
          </a:ln>
          <a:effectLst/>
          <a:extLst/>
        </p:spPr>
      </p:pic>
      <p:sp>
        <p:nvSpPr>
          <p:cNvPr id="6" name="Rectangle 3"/>
          <p:cNvSpPr>
            <a:spLocks noGrp="1" noChangeArrowheads="1"/>
          </p:cNvSpPr>
          <p:nvPr>
            <p:ph idx="1"/>
          </p:nvPr>
        </p:nvSpPr>
        <p:spPr>
          <a:xfrm>
            <a:off x="1043608" y="2204864"/>
            <a:ext cx="7200800" cy="1756792"/>
          </a:xfrm>
        </p:spPr>
        <p:txBody>
          <a:bodyPr>
            <a:noAutofit/>
          </a:bodyPr>
          <a:lstStyle/>
          <a:p>
            <a:pPr>
              <a:lnSpc>
                <a:spcPct val="80000"/>
              </a:lnSpc>
            </a:pPr>
            <a:r>
              <a:rPr lang="lt-LT" altLang="lt-LT" sz="2000" dirty="0" smtClean="0">
                <a:latin typeface="Arial" panose="020B0604020202020204" pitchFamily="34" charset="0"/>
                <a:cs typeface="Arial" panose="020B0604020202020204" pitchFamily="34" charset="0"/>
              </a:rPr>
              <a:t>Bendrosios gyventojų kultūros ir Fizinio aktyvumo ir sporto plėtojimo sritys</a:t>
            </a:r>
          </a:p>
          <a:p>
            <a:pPr>
              <a:lnSpc>
                <a:spcPct val="80000"/>
              </a:lnSpc>
            </a:pPr>
            <a:endParaRPr lang="lt-LT" altLang="lt-LT" sz="2000" dirty="0">
              <a:latin typeface="Arial" panose="020B0604020202020204" pitchFamily="34" charset="0"/>
              <a:cs typeface="Arial" panose="020B0604020202020204" pitchFamily="34" charset="0"/>
            </a:endParaRPr>
          </a:p>
          <a:p>
            <a:pPr>
              <a:lnSpc>
                <a:spcPct val="80000"/>
              </a:lnSpc>
            </a:pPr>
            <a:r>
              <a:rPr lang="lt-LT" altLang="lt-LT" sz="2000" dirty="0" smtClean="0">
                <a:latin typeface="Arial" panose="020B0604020202020204" pitchFamily="34" charset="0"/>
                <a:cs typeface="Arial" panose="020B0604020202020204" pitchFamily="34" charset="0"/>
              </a:rPr>
              <a:t>Kaip </a:t>
            </a:r>
            <a:r>
              <a:rPr lang="lt-LT" altLang="lt-LT" sz="2000" dirty="0">
                <a:latin typeface="Arial" panose="020B0604020202020204" pitchFamily="34" charset="0"/>
                <a:cs typeface="Arial" panose="020B0604020202020204" pitchFamily="34" charset="0"/>
              </a:rPr>
              <a:t>skaityti dokumentus: pagrindiniai akcentai.</a:t>
            </a:r>
          </a:p>
          <a:p>
            <a:pPr>
              <a:lnSpc>
                <a:spcPct val="80000"/>
              </a:lnSpc>
            </a:pPr>
            <a:endParaRPr lang="lt-LT" altLang="lt-LT" sz="2000" dirty="0">
              <a:latin typeface="Arial" panose="020B0604020202020204" pitchFamily="34" charset="0"/>
              <a:cs typeface="Arial" panose="020B0604020202020204" pitchFamily="34" charset="0"/>
            </a:endParaRPr>
          </a:p>
          <a:p>
            <a:pPr>
              <a:lnSpc>
                <a:spcPct val="80000"/>
              </a:lnSpc>
            </a:pPr>
            <a:r>
              <a:rPr lang="lt-LT" altLang="lt-LT" sz="2000" dirty="0">
                <a:latin typeface="Arial" panose="020B0604020202020204" pitchFamily="34" charset="0"/>
                <a:cs typeface="Arial" panose="020B0604020202020204" pitchFamily="34" charset="0"/>
              </a:rPr>
              <a:t>Paraiškos pildymas.</a:t>
            </a:r>
          </a:p>
          <a:p>
            <a:pPr>
              <a:lnSpc>
                <a:spcPct val="80000"/>
              </a:lnSpc>
            </a:pPr>
            <a:endParaRPr lang="lt-LT" altLang="lt-LT" sz="2000" dirty="0">
              <a:latin typeface="Arial" panose="020B0604020202020204" pitchFamily="34" charset="0"/>
              <a:cs typeface="Arial" panose="020B0604020202020204" pitchFamily="34" charset="0"/>
            </a:endParaRPr>
          </a:p>
          <a:p>
            <a:pPr>
              <a:lnSpc>
                <a:spcPct val="80000"/>
              </a:lnSpc>
            </a:pPr>
            <a:r>
              <a:rPr lang="lt-LT" altLang="lt-LT" sz="2000" dirty="0">
                <a:latin typeface="Arial" panose="020B0604020202020204" pitchFamily="34" charset="0"/>
                <a:cs typeface="Arial" panose="020B0604020202020204" pitchFamily="34" charset="0"/>
              </a:rPr>
              <a:t>Projektų vertinimas ir atranka.</a:t>
            </a:r>
          </a:p>
          <a:p>
            <a:pPr eaLnBrk="1" hangingPunct="1">
              <a:lnSpc>
                <a:spcPct val="80000"/>
              </a:lnSpc>
            </a:pPr>
            <a:endParaRPr lang="en-GB" altLang="lt-LT" sz="2000" dirty="0" smtClean="0"/>
          </a:p>
        </p:txBody>
      </p:sp>
    </p:spTree>
    <p:extLst>
      <p:ext uri="{BB962C8B-B14F-4D97-AF65-F5344CB8AC3E}">
        <p14:creationId xmlns:p14="http://schemas.microsoft.com/office/powerpoint/2010/main" val="176726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3" y="0"/>
            <a:ext cx="2267744" cy="1686830"/>
          </a:xfrm>
          <a:prstGeom prst="rect">
            <a:avLst/>
          </a:prstGeom>
          <a:noFill/>
          <a:ln>
            <a:noFill/>
          </a:ln>
          <a:effectLst/>
          <a:extLst/>
        </p:spPr>
      </p:pic>
      <p:sp>
        <p:nvSpPr>
          <p:cNvPr id="9" name="Stačiakampis 8"/>
          <p:cNvSpPr/>
          <p:nvPr/>
        </p:nvSpPr>
        <p:spPr>
          <a:xfrm>
            <a:off x="2286000" y="-13249925"/>
            <a:ext cx="8406680" cy="3308598"/>
          </a:xfrm>
          <a:prstGeom prst="rect">
            <a:avLst/>
          </a:prstGeom>
        </p:spPr>
        <p:txBody>
          <a:bodyPr wrap="square">
            <a:spAutoFit/>
          </a:bodyPr>
          <a:lstStyle/>
          <a:p>
            <a:pPr algn="just">
              <a:lnSpc>
                <a:spcPct val="150000"/>
              </a:lnSpc>
              <a:spcAft>
                <a:spcPts val="800"/>
              </a:spcAft>
              <a:tabLst>
                <a:tab pos="241300" algn="l"/>
              </a:tabLst>
            </a:pPr>
            <a:r>
              <a:rPr lang="lt-LT" dirty="0">
                <a:latin typeface="Times New Roman" panose="02020603050405020304" pitchFamily="18" charset="0"/>
                <a:ea typeface="Calibri" panose="020F0502020204030204" pitchFamily="34" charset="0"/>
                <a:cs typeface="Times New Roman" panose="02020603050405020304" pitchFamily="18" charset="0"/>
              </a:rPr>
              <a:t>2.1. Prioritetas – profesionaliojo meno ir kultūros prieinamumo visuomenei didinimas</a:t>
            </a:r>
            <a:r>
              <a:rPr lang="lt-LT"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spcAft>
                <a:spcPts val="800"/>
              </a:spcAft>
              <a:tabLst>
                <a:tab pos="241300" algn="l"/>
              </a:tabLst>
            </a:pPr>
            <a:r>
              <a:rPr lang="lt-LT" dirty="0" smtClean="0">
                <a:latin typeface="Times New Roman" panose="02020603050405020304" pitchFamily="18" charset="0"/>
                <a:ea typeface="Calibri" panose="020F0502020204030204" pitchFamily="34" charset="0"/>
                <a:cs typeface="Times New Roman" panose="02020603050405020304" pitchFamily="18" charset="0"/>
              </a:rPr>
              <a:t> 2.2. Prioritetas – etnografinių tradicijų tęstinumas ir </a:t>
            </a:r>
            <a:r>
              <a:rPr lang="lt-LT" dirty="0" err="1" smtClean="0">
                <a:latin typeface="Times New Roman" panose="02020603050405020304" pitchFamily="18" charset="0"/>
                <a:ea typeface="Calibri" panose="020F0502020204030204" pitchFamily="34" charset="0"/>
                <a:cs typeface="Times New Roman" panose="02020603050405020304" pitchFamily="18" charset="0"/>
              </a:rPr>
              <a:t>daugiakultūrio</a:t>
            </a:r>
            <a:r>
              <a:rPr lang="lt-LT" dirty="0" smtClean="0">
                <a:latin typeface="Times New Roman" panose="02020603050405020304" pitchFamily="18" charset="0"/>
                <a:ea typeface="Calibri" panose="020F0502020204030204" pitchFamily="34" charset="0"/>
                <a:cs typeface="Times New Roman" panose="02020603050405020304" pitchFamily="18" charset="0"/>
              </a:rPr>
              <a:t> dialogo stiprinimas. </a:t>
            </a:r>
          </a:p>
          <a:p>
            <a:pPr algn="just">
              <a:lnSpc>
                <a:spcPct val="150000"/>
              </a:lnSpc>
              <a:spcAft>
                <a:spcPts val="800"/>
              </a:spcAft>
              <a:tabLst>
                <a:tab pos="241300" algn="l"/>
              </a:tabLst>
            </a:pPr>
            <a:r>
              <a:rPr lang="lt-LT" dirty="0" smtClean="0">
                <a:latin typeface="Times New Roman" panose="02020603050405020304" pitchFamily="18" charset="0"/>
                <a:ea typeface="Calibri" panose="020F0502020204030204" pitchFamily="34" charset="0"/>
                <a:cs typeface="Times New Roman" panose="02020603050405020304" pitchFamily="18" charset="0"/>
              </a:rPr>
              <a:t>2.3</a:t>
            </a:r>
            <a:r>
              <a:rPr lang="lt-LT" dirty="0">
                <a:latin typeface="Times New Roman" panose="02020603050405020304" pitchFamily="18" charset="0"/>
                <a:ea typeface="Calibri" panose="020F0502020204030204" pitchFamily="34" charset="0"/>
                <a:cs typeface="Times New Roman" panose="02020603050405020304" pitchFamily="18" charset="0"/>
              </a:rPr>
              <a:t>. Prioritetas – Valstybės atkūrimo šimtmečio paminėjimas. </a:t>
            </a:r>
            <a:endParaRPr lang="lt-LT"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tabLst>
                <a:tab pos="241300" algn="l"/>
              </a:tabLst>
            </a:pPr>
            <a:r>
              <a:rPr lang="lt-LT" dirty="0" smtClean="0">
                <a:latin typeface="Times New Roman" panose="02020603050405020304" pitchFamily="18" charset="0"/>
                <a:ea typeface="Calibri" panose="020F0502020204030204" pitchFamily="34" charset="0"/>
              </a:rPr>
              <a:t>2.4</a:t>
            </a:r>
            <a:r>
              <a:rPr lang="lt-LT" dirty="0">
                <a:latin typeface="Times New Roman" panose="02020603050405020304" pitchFamily="18" charset="0"/>
                <a:ea typeface="Calibri" panose="020F0502020204030204" pitchFamily="34" charset="0"/>
              </a:rPr>
              <a:t>. Prioritetas – kūrybiško laisvalaikio ir užimtumo skatinimas. </a:t>
            </a:r>
            <a:r>
              <a:rPr lang="lt-LT" dirty="0" smtClean="0">
                <a:latin typeface="Times New Roman" panose="02020603050405020304" pitchFamily="18" charset="0"/>
                <a:ea typeface="Calibri" panose="020F0502020204030204" pitchFamily="34" charset="0"/>
              </a:rPr>
              <a:t>Veikla pagal šį prioritetą: kūrybiško užimtumo projektai, į veiklas įtraukiantys ne mažiau kaip 30 asmenų, skatinantys įsitraukimą į naujas veiklas, ugdantys kompetencijas ir skirti įvairioms socialinę atskirtį patiriančioms  ir (ar) amžiaus grupėms.</a:t>
            </a:r>
            <a:endParaRPr lang="lt-LT" dirty="0"/>
          </a:p>
        </p:txBody>
      </p:sp>
      <p:sp>
        <p:nvSpPr>
          <p:cNvPr id="10" name="Stačiakampis 9"/>
          <p:cNvSpPr/>
          <p:nvPr/>
        </p:nvSpPr>
        <p:spPr>
          <a:xfrm>
            <a:off x="683568" y="1997839"/>
            <a:ext cx="7920880" cy="1200329"/>
          </a:xfrm>
          <a:prstGeom prst="rect">
            <a:avLst/>
          </a:prstGeom>
        </p:spPr>
        <p:txBody>
          <a:bodyPr wrap="square">
            <a:spAutoFit/>
          </a:bodyPr>
          <a:lstStyle/>
          <a:p>
            <a:pPr algn="just"/>
            <a:r>
              <a:rPr lang="lt-LT" b="1" dirty="0">
                <a:solidFill>
                  <a:srgbClr val="676767"/>
                </a:solidFill>
                <a:latin typeface="ubunturegular"/>
              </a:rPr>
              <a:t>„Iniciatyvos Kaunui“</a:t>
            </a:r>
            <a:r>
              <a:rPr lang="lt-LT" dirty="0">
                <a:solidFill>
                  <a:srgbClr val="676767"/>
                </a:solidFill>
                <a:latin typeface="ubunturegular"/>
              </a:rPr>
              <a:t> – tai Kauno miesto savivaldybės inicijuojama programa, kviečianti nevyriausybines organizacijas ir miesto bendruomenes prisidėti prie Kauno problemų sprendimo, siūlant iniciatyvas ir teikiant paraiškas. </a:t>
            </a:r>
            <a:endParaRPr lang="lt-LT" dirty="0"/>
          </a:p>
        </p:txBody>
      </p:sp>
      <p:sp>
        <p:nvSpPr>
          <p:cNvPr id="11" name="Stačiakampis 10"/>
          <p:cNvSpPr/>
          <p:nvPr/>
        </p:nvSpPr>
        <p:spPr>
          <a:xfrm>
            <a:off x="827584" y="3861048"/>
            <a:ext cx="7488832" cy="646331"/>
          </a:xfrm>
          <a:prstGeom prst="rect">
            <a:avLst/>
          </a:prstGeom>
        </p:spPr>
        <p:txBody>
          <a:bodyPr wrap="square">
            <a:spAutoFit/>
          </a:bodyPr>
          <a:lstStyle/>
          <a:p>
            <a:r>
              <a:rPr lang="lt-LT" dirty="0" smtClean="0">
                <a:solidFill>
                  <a:srgbClr val="676767"/>
                </a:solidFill>
                <a:latin typeface="ubunturegular"/>
              </a:rPr>
              <a:t>Finansuojamos </a:t>
            </a:r>
            <a:r>
              <a:rPr lang="lt-LT" dirty="0">
                <a:solidFill>
                  <a:srgbClr val="676767"/>
                </a:solidFill>
                <a:latin typeface="ubunturegular"/>
              </a:rPr>
              <a:t>ne </a:t>
            </a:r>
            <a:r>
              <a:rPr lang="lt-LT" dirty="0" smtClean="0">
                <a:solidFill>
                  <a:srgbClr val="676767"/>
                </a:solidFill>
                <a:latin typeface="ubunturegular"/>
              </a:rPr>
              <a:t>organizacijos</a:t>
            </a:r>
            <a:r>
              <a:rPr lang="lt-LT" dirty="0">
                <a:solidFill>
                  <a:srgbClr val="676767"/>
                </a:solidFill>
                <a:latin typeface="ubunturegular"/>
              </a:rPr>
              <a:t>, bet </a:t>
            </a:r>
            <a:r>
              <a:rPr lang="lt-LT" dirty="0" smtClean="0">
                <a:solidFill>
                  <a:srgbClr val="676767"/>
                </a:solidFill>
                <a:latin typeface="ubunturegular"/>
              </a:rPr>
              <a:t>projektai, </a:t>
            </a:r>
            <a:r>
              <a:rPr lang="lt-LT" dirty="0">
                <a:solidFill>
                  <a:srgbClr val="676767"/>
                </a:solidFill>
                <a:latin typeface="ubunturegular"/>
              </a:rPr>
              <a:t>kurie sprendžia </a:t>
            </a:r>
            <a:r>
              <a:rPr lang="lt-LT" b="1" dirty="0">
                <a:solidFill>
                  <a:srgbClr val="FF0000"/>
                </a:solidFill>
                <a:latin typeface="ubunturegular"/>
              </a:rPr>
              <a:t>aktualias problemas ir yra orientuoti į aiškius </a:t>
            </a:r>
            <a:r>
              <a:rPr lang="lt-LT" b="1" dirty="0" smtClean="0">
                <a:solidFill>
                  <a:srgbClr val="FF0000"/>
                </a:solidFill>
                <a:latin typeface="ubunturegular"/>
              </a:rPr>
              <a:t>rezultatus Kaunui.</a:t>
            </a:r>
            <a:endParaRPr lang="lt-LT" b="1" dirty="0">
              <a:solidFill>
                <a:srgbClr val="FF0000"/>
              </a:solidFill>
            </a:endParaRPr>
          </a:p>
        </p:txBody>
      </p:sp>
    </p:spTree>
    <p:extLst>
      <p:ext uri="{BB962C8B-B14F-4D97-AF65-F5344CB8AC3E}">
        <p14:creationId xmlns:p14="http://schemas.microsoft.com/office/powerpoint/2010/main" val="1503572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1691680" y="730839"/>
            <a:ext cx="6389571" cy="1143000"/>
          </a:xfrm>
        </p:spPr>
        <p:txBody>
          <a:bodyPr/>
          <a:lstStyle/>
          <a:p>
            <a:r>
              <a:rPr lang="lt-LT" dirty="0" smtClean="0"/>
              <a:t>Kas yra projektas?</a:t>
            </a:r>
            <a:endParaRPr lang="lt-LT"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3" y="0"/>
            <a:ext cx="2267744" cy="1686830"/>
          </a:xfrm>
          <a:prstGeom prst="rect">
            <a:avLst/>
          </a:prstGeom>
          <a:noFill/>
          <a:ln>
            <a:noFill/>
          </a:ln>
          <a:effectLst/>
          <a:extLst/>
        </p:spPr>
      </p:pic>
      <p:sp>
        <p:nvSpPr>
          <p:cNvPr id="6" name="Rectangle 3"/>
          <p:cNvSpPr>
            <a:spLocks noGrp="1" noChangeArrowheads="1"/>
          </p:cNvSpPr>
          <p:nvPr>
            <p:ph idx="1"/>
          </p:nvPr>
        </p:nvSpPr>
        <p:spPr>
          <a:xfrm>
            <a:off x="611560" y="2060849"/>
            <a:ext cx="8229600" cy="3384376"/>
          </a:xfrm>
        </p:spPr>
        <p:txBody>
          <a:bodyPr/>
          <a:lstStyle/>
          <a:p>
            <a:pPr eaLnBrk="1" hangingPunct="1">
              <a:lnSpc>
                <a:spcPct val="80000"/>
              </a:lnSpc>
            </a:pPr>
            <a:endParaRPr lang="lt-LT" altLang="lt-LT" sz="2100" dirty="0" smtClean="0"/>
          </a:p>
          <a:p>
            <a:pPr algn="just" eaLnBrk="1" hangingPunct="1">
              <a:lnSpc>
                <a:spcPct val="80000"/>
              </a:lnSpc>
            </a:pPr>
            <a:r>
              <a:rPr lang="lt-LT" altLang="lt-LT" sz="2100" dirty="0" smtClean="0"/>
              <a:t>Problema, turinti sprendimo tvarkaraštį (Juran).</a:t>
            </a:r>
          </a:p>
          <a:p>
            <a:pPr marL="0" indent="0" algn="just" eaLnBrk="1" hangingPunct="1">
              <a:lnSpc>
                <a:spcPct val="80000"/>
              </a:lnSpc>
              <a:buNone/>
            </a:pPr>
            <a:endParaRPr lang="lt-LT" altLang="lt-LT" sz="2100" dirty="0" smtClean="0"/>
          </a:p>
          <a:p>
            <a:pPr algn="just" eaLnBrk="1" hangingPunct="1">
              <a:lnSpc>
                <a:spcPct val="80000"/>
              </a:lnSpc>
            </a:pPr>
            <a:r>
              <a:rPr lang="lt-LT" altLang="lt-LT" sz="2100" dirty="0" smtClean="0"/>
              <a:t>Unikalus darbas, turintis nustatytas pradžios ir pabaigos datas, aiškiai apibrėžtą tikslą, sritį ir biudžetą (</a:t>
            </a:r>
            <a:r>
              <a:rPr lang="lt-LT" altLang="lt-LT" sz="2100" dirty="0" err="1" smtClean="0"/>
              <a:t>Lewis</a:t>
            </a:r>
            <a:r>
              <a:rPr lang="lt-LT" altLang="lt-LT" sz="2100" dirty="0" smtClean="0"/>
              <a:t>, </a:t>
            </a:r>
            <a:r>
              <a:rPr lang="lt-LT" altLang="lt-LT" sz="2100" dirty="0" err="1" smtClean="0"/>
              <a:t>Kerzner</a:t>
            </a:r>
            <a:r>
              <a:rPr lang="lt-LT" altLang="lt-LT" sz="2100" dirty="0" smtClean="0"/>
              <a:t>).</a:t>
            </a:r>
          </a:p>
          <a:p>
            <a:pPr algn="just" eaLnBrk="1" hangingPunct="1">
              <a:lnSpc>
                <a:spcPct val="80000"/>
              </a:lnSpc>
            </a:pPr>
            <a:endParaRPr lang="lt-LT" altLang="lt-LT" sz="2100" dirty="0" smtClean="0"/>
          </a:p>
          <a:p>
            <a:pPr algn="just" eaLnBrk="1" hangingPunct="1">
              <a:lnSpc>
                <a:spcPct val="80000"/>
              </a:lnSpc>
            </a:pPr>
            <a:r>
              <a:rPr lang="lt-LT" altLang="lt-LT" sz="2100" dirty="0" smtClean="0"/>
              <a:t>Projektas – tai </a:t>
            </a:r>
            <a:r>
              <a:rPr lang="lt-LT" altLang="lt-LT" sz="2100" i="1" u="sng" dirty="0" smtClean="0"/>
              <a:t>laikina veikla</a:t>
            </a:r>
            <a:r>
              <a:rPr lang="lt-LT" altLang="lt-LT" sz="2100" dirty="0" smtClean="0"/>
              <a:t>, skirta unikaliam produktui ar paslaugai sukurti (PMI ekspertai). Laikina veikla reiškia tai, kad kiekvienas projektas turi apibrėžtą pradžią ir pabaigą. Unikalus reiškia, kad kiekvienas produktas ar paslauga skiriasi nuo visų panašių produktų ar paslaugų.</a:t>
            </a:r>
            <a:endParaRPr lang="en-GB" altLang="lt-LT" sz="2100" dirty="0" smtClean="0"/>
          </a:p>
        </p:txBody>
      </p:sp>
    </p:spTree>
    <p:extLst>
      <p:ext uri="{BB962C8B-B14F-4D97-AF65-F5344CB8AC3E}">
        <p14:creationId xmlns:p14="http://schemas.microsoft.com/office/powerpoint/2010/main" val="1245106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3" y="0"/>
            <a:ext cx="2267744" cy="1686830"/>
          </a:xfrm>
          <a:prstGeom prst="rect">
            <a:avLst/>
          </a:prstGeom>
          <a:noFill/>
          <a:ln>
            <a:noFill/>
          </a:ln>
          <a:effectLst/>
          <a:extLst/>
        </p:spPr>
      </p:pic>
      <p:sp>
        <p:nvSpPr>
          <p:cNvPr id="9" name="Stačiakampis 8"/>
          <p:cNvSpPr/>
          <p:nvPr/>
        </p:nvSpPr>
        <p:spPr>
          <a:xfrm>
            <a:off x="2286000" y="-13249925"/>
            <a:ext cx="8406680" cy="3308598"/>
          </a:xfrm>
          <a:prstGeom prst="rect">
            <a:avLst/>
          </a:prstGeom>
        </p:spPr>
        <p:txBody>
          <a:bodyPr wrap="square">
            <a:spAutoFit/>
          </a:bodyPr>
          <a:lstStyle/>
          <a:p>
            <a:pPr algn="just">
              <a:lnSpc>
                <a:spcPct val="150000"/>
              </a:lnSpc>
              <a:spcAft>
                <a:spcPts val="800"/>
              </a:spcAft>
              <a:tabLst>
                <a:tab pos="241300" algn="l"/>
              </a:tabLst>
            </a:pPr>
            <a:r>
              <a:rPr lang="lt-LT" dirty="0">
                <a:latin typeface="Times New Roman" panose="02020603050405020304" pitchFamily="18" charset="0"/>
                <a:ea typeface="Calibri" panose="020F0502020204030204" pitchFamily="34" charset="0"/>
                <a:cs typeface="Times New Roman" panose="02020603050405020304" pitchFamily="18" charset="0"/>
              </a:rPr>
              <a:t>2.1. Prioritetas – profesionaliojo meno ir kultūros prieinamumo visuomenei didinimas</a:t>
            </a:r>
            <a:r>
              <a:rPr lang="lt-LT"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spcAft>
                <a:spcPts val="800"/>
              </a:spcAft>
              <a:tabLst>
                <a:tab pos="241300" algn="l"/>
              </a:tabLst>
            </a:pPr>
            <a:r>
              <a:rPr lang="lt-LT" dirty="0" smtClean="0">
                <a:latin typeface="Times New Roman" panose="02020603050405020304" pitchFamily="18" charset="0"/>
                <a:ea typeface="Calibri" panose="020F0502020204030204" pitchFamily="34" charset="0"/>
                <a:cs typeface="Times New Roman" panose="02020603050405020304" pitchFamily="18" charset="0"/>
              </a:rPr>
              <a:t> 2.2. Prioritetas – etnografinių tradicijų tęstinumas ir </a:t>
            </a:r>
            <a:r>
              <a:rPr lang="lt-LT" dirty="0" err="1" smtClean="0">
                <a:latin typeface="Times New Roman" panose="02020603050405020304" pitchFamily="18" charset="0"/>
                <a:ea typeface="Calibri" panose="020F0502020204030204" pitchFamily="34" charset="0"/>
                <a:cs typeface="Times New Roman" panose="02020603050405020304" pitchFamily="18" charset="0"/>
              </a:rPr>
              <a:t>daugiakultūrio</a:t>
            </a:r>
            <a:r>
              <a:rPr lang="lt-LT" dirty="0" smtClean="0">
                <a:latin typeface="Times New Roman" panose="02020603050405020304" pitchFamily="18" charset="0"/>
                <a:ea typeface="Calibri" panose="020F0502020204030204" pitchFamily="34" charset="0"/>
                <a:cs typeface="Times New Roman" panose="02020603050405020304" pitchFamily="18" charset="0"/>
              </a:rPr>
              <a:t> dialogo stiprinimas. </a:t>
            </a:r>
          </a:p>
          <a:p>
            <a:pPr algn="just">
              <a:lnSpc>
                <a:spcPct val="150000"/>
              </a:lnSpc>
              <a:spcAft>
                <a:spcPts val="800"/>
              </a:spcAft>
              <a:tabLst>
                <a:tab pos="241300" algn="l"/>
              </a:tabLst>
            </a:pPr>
            <a:r>
              <a:rPr lang="lt-LT" dirty="0" smtClean="0">
                <a:latin typeface="Times New Roman" panose="02020603050405020304" pitchFamily="18" charset="0"/>
                <a:ea typeface="Calibri" panose="020F0502020204030204" pitchFamily="34" charset="0"/>
                <a:cs typeface="Times New Roman" panose="02020603050405020304" pitchFamily="18" charset="0"/>
              </a:rPr>
              <a:t>2.3</a:t>
            </a:r>
            <a:r>
              <a:rPr lang="lt-LT" dirty="0">
                <a:latin typeface="Times New Roman" panose="02020603050405020304" pitchFamily="18" charset="0"/>
                <a:ea typeface="Calibri" panose="020F0502020204030204" pitchFamily="34" charset="0"/>
                <a:cs typeface="Times New Roman" panose="02020603050405020304" pitchFamily="18" charset="0"/>
              </a:rPr>
              <a:t>. Prioritetas – Valstybės atkūrimo šimtmečio paminėjimas. </a:t>
            </a:r>
            <a:endParaRPr lang="lt-LT"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tabLst>
                <a:tab pos="241300" algn="l"/>
              </a:tabLst>
            </a:pPr>
            <a:r>
              <a:rPr lang="lt-LT" dirty="0" smtClean="0">
                <a:latin typeface="Times New Roman" panose="02020603050405020304" pitchFamily="18" charset="0"/>
                <a:ea typeface="Calibri" panose="020F0502020204030204" pitchFamily="34" charset="0"/>
              </a:rPr>
              <a:t>2.4</a:t>
            </a:r>
            <a:r>
              <a:rPr lang="lt-LT" dirty="0">
                <a:latin typeface="Times New Roman" panose="02020603050405020304" pitchFamily="18" charset="0"/>
                <a:ea typeface="Calibri" panose="020F0502020204030204" pitchFamily="34" charset="0"/>
              </a:rPr>
              <a:t>. Prioritetas – kūrybiško laisvalaikio ir užimtumo skatinimas. </a:t>
            </a:r>
            <a:r>
              <a:rPr lang="lt-LT" dirty="0" smtClean="0">
                <a:latin typeface="Times New Roman" panose="02020603050405020304" pitchFamily="18" charset="0"/>
                <a:ea typeface="Calibri" panose="020F0502020204030204" pitchFamily="34" charset="0"/>
              </a:rPr>
              <a:t>Veikla pagal šį prioritetą: kūrybiško užimtumo projektai, į veiklas įtraukiantys ne mažiau kaip 30 asmenų, skatinantys įsitraukimą į naujas veiklas, ugdantys kompetencijas ir skirti įvairioms socialinę atskirtį patiriančioms  ir (ar) amžiaus grupėms.</a:t>
            </a:r>
            <a:endParaRPr lang="lt-LT" dirty="0"/>
          </a:p>
        </p:txBody>
      </p:sp>
      <p:graphicFrame>
        <p:nvGraphicFramePr>
          <p:cNvPr id="2" name="Lentelė 1"/>
          <p:cNvGraphicFramePr>
            <a:graphicFrameLocks noGrp="1"/>
          </p:cNvGraphicFramePr>
          <p:nvPr>
            <p:extLst>
              <p:ext uri="{D42A27DB-BD31-4B8C-83A1-F6EECF244321}">
                <p14:modId xmlns:p14="http://schemas.microsoft.com/office/powerpoint/2010/main" val="3170554959"/>
              </p:ext>
            </p:extLst>
          </p:nvPr>
        </p:nvGraphicFramePr>
        <p:xfrm>
          <a:off x="755576" y="1758236"/>
          <a:ext cx="7560837" cy="3148226"/>
        </p:xfrm>
        <a:graphic>
          <a:graphicData uri="http://schemas.openxmlformats.org/drawingml/2006/table">
            <a:tbl>
              <a:tblPr firstRow="1" firstCol="1" bandRow="1">
                <a:tableStyleId>{5C22544A-7EE6-4342-B048-85BDC9FD1C3A}</a:tableStyleId>
              </a:tblPr>
              <a:tblGrid>
                <a:gridCol w="3600400">
                  <a:extLst>
                    <a:ext uri="{9D8B030D-6E8A-4147-A177-3AD203B41FA5}">
                      <a16:colId xmlns:a16="http://schemas.microsoft.com/office/drawing/2014/main" val="1473104395"/>
                    </a:ext>
                  </a:extLst>
                </a:gridCol>
                <a:gridCol w="3960437">
                  <a:extLst>
                    <a:ext uri="{9D8B030D-6E8A-4147-A177-3AD203B41FA5}">
                      <a16:colId xmlns:a16="http://schemas.microsoft.com/office/drawing/2014/main" val="1601087817"/>
                    </a:ext>
                  </a:extLst>
                </a:gridCol>
              </a:tblGrid>
              <a:tr h="514912">
                <a:tc>
                  <a:txBody>
                    <a:bodyPr/>
                    <a:lstStyle/>
                    <a:p>
                      <a:pPr algn="ctr">
                        <a:lnSpc>
                          <a:spcPct val="107000"/>
                        </a:lnSpc>
                        <a:spcAft>
                          <a:spcPts val="0"/>
                        </a:spcAft>
                      </a:pPr>
                      <a:r>
                        <a:rPr lang="lt-LT" sz="1600" dirty="0">
                          <a:solidFill>
                            <a:schemeClr val="bg1"/>
                          </a:solidFill>
                          <a:effectLst/>
                        </a:rPr>
                        <a:t>Bendrosios gyventojų kultūros ugdymas</a:t>
                      </a:r>
                      <a:endParaRPr lang="lt-LT"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t-LT" sz="1600" dirty="0">
                          <a:solidFill>
                            <a:schemeClr val="bg1"/>
                          </a:solidFill>
                          <a:effectLst/>
                        </a:rPr>
                        <a:t>Fizinio aktyvumo ir sporto plėtojimas</a:t>
                      </a:r>
                      <a:endParaRPr lang="lt-LT"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3572525"/>
                  </a:ext>
                </a:extLst>
              </a:tr>
              <a:tr h="529399">
                <a:tc>
                  <a:txBody>
                    <a:bodyPr/>
                    <a:lstStyle/>
                    <a:p>
                      <a:pPr>
                        <a:lnSpc>
                          <a:spcPct val="107000"/>
                        </a:lnSpc>
                        <a:spcAft>
                          <a:spcPts val="0"/>
                        </a:spcAft>
                      </a:pPr>
                      <a:r>
                        <a:rPr lang="lt-LT" sz="1600" b="1" dirty="0">
                          <a:solidFill>
                            <a:schemeClr val="tx1"/>
                          </a:solidFill>
                          <a:effectLst/>
                        </a:rPr>
                        <a:t>2.1. Prioritetas – profesionaliojo meno ir kultūros prieinamumo visuomenei didinimas.</a:t>
                      </a:r>
                      <a:endParaRPr lang="lt-LT"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t-LT" sz="1600" b="1" dirty="0">
                          <a:solidFill>
                            <a:schemeClr val="tx1"/>
                          </a:solidFill>
                          <a:effectLst/>
                        </a:rPr>
                        <a:t>2.1. Prioritetas – vaikų ir jaunimo sporto meistriškumo skatinimas.</a:t>
                      </a:r>
                      <a:endParaRPr lang="lt-LT"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9404188"/>
                  </a:ext>
                </a:extLst>
              </a:tr>
              <a:tr h="576064">
                <a:tc>
                  <a:txBody>
                    <a:bodyPr/>
                    <a:lstStyle/>
                    <a:p>
                      <a:pPr>
                        <a:lnSpc>
                          <a:spcPct val="107000"/>
                        </a:lnSpc>
                        <a:spcAft>
                          <a:spcPts val="0"/>
                        </a:spcAft>
                      </a:pPr>
                      <a:r>
                        <a:rPr lang="lt-LT" sz="1600" b="1" dirty="0">
                          <a:solidFill>
                            <a:schemeClr val="tx1"/>
                          </a:solidFill>
                          <a:effectLst/>
                        </a:rPr>
                        <a:t>2.2. Prioritetas – etnografinių tradicijų tęstinumas ir </a:t>
                      </a:r>
                      <a:r>
                        <a:rPr lang="lt-LT" sz="1600" b="1" dirty="0" err="1">
                          <a:solidFill>
                            <a:schemeClr val="tx1"/>
                          </a:solidFill>
                          <a:effectLst/>
                        </a:rPr>
                        <a:t>daugiakultūrio</a:t>
                      </a:r>
                      <a:r>
                        <a:rPr lang="lt-LT" sz="1600" b="1" dirty="0">
                          <a:solidFill>
                            <a:schemeClr val="tx1"/>
                          </a:solidFill>
                          <a:effectLst/>
                        </a:rPr>
                        <a:t> dialogo stiprinimas.</a:t>
                      </a:r>
                      <a:endParaRPr lang="lt-LT"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t-LT" sz="1600" b="1" dirty="0">
                          <a:solidFill>
                            <a:schemeClr val="tx1"/>
                          </a:solidFill>
                          <a:effectLst/>
                        </a:rPr>
                        <a:t>2.2. Prioritetas – Kauno, kaip sporto miesto, įvaizdžio gerinimas.</a:t>
                      </a:r>
                      <a:endParaRPr lang="lt-LT"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2380229"/>
                  </a:ext>
                </a:extLst>
              </a:tr>
              <a:tr h="533892">
                <a:tc>
                  <a:txBody>
                    <a:bodyPr/>
                    <a:lstStyle/>
                    <a:p>
                      <a:pPr>
                        <a:lnSpc>
                          <a:spcPct val="107000"/>
                        </a:lnSpc>
                        <a:spcAft>
                          <a:spcPts val="0"/>
                        </a:spcAft>
                      </a:pPr>
                      <a:r>
                        <a:rPr lang="lt-LT" sz="1600" b="1" dirty="0">
                          <a:solidFill>
                            <a:schemeClr val="tx1"/>
                          </a:solidFill>
                          <a:effectLst/>
                        </a:rPr>
                        <a:t>2.3. Prioritetas – Valstybės atkūrimo šimtmečio paminėjimas.</a:t>
                      </a:r>
                      <a:endParaRPr lang="lt-LT"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t-LT" sz="1600" b="1" dirty="0">
                          <a:solidFill>
                            <a:schemeClr val="tx1"/>
                          </a:solidFill>
                          <a:effectLst/>
                        </a:rPr>
                        <a:t>2.3. Prioritetas – aktyvaus laisvalaikio ir fizinio aktyvumo veiklų organizavimas.</a:t>
                      </a:r>
                      <a:endParaRPr lang="lt-LT"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0852380"/>
                  </a:ext>
                </a:extLst>
              </a:tr>
              <a:tr h="533892">
                <a:tc>
                  <a:txBody>
                    <a:bodyPr/>
                    <a:lstStyle/>
                    <a:p>
                      <a:pPr>
                        <a:lnSpc>
                          <a:spcPct val="107000"/>
                        </a:lnSpc>
                        <a:spcAft>
                          <a:spcPts val="0"/>
                        </a:spcAft>
                      </a:pPr>
                      <a:r>
                        <a:rPr lang="lt-LT" sz="1600" b="1">
                          <a:solidFill>
                            <a:schemeClr val="tx1"/>
                          </a:solidFill>
                          <a:effectLst/>
                        </a:rPr>
                        <a:t>2.4. Prioritetas – kūrybiško laisvalaikio ir užimtumo skatinimas.</a:t>
                      </a:r>
                      <a:endParaRPr lang="lt-LT"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t-LT" sz="1600" b="1" dirty="0">
                          <a:solidFill>
                            <a:schemeClr val="tx1"/>
                          </a:solidFill>
                          <a:effectLst/>
                        </a:rPr>
                        <a:t> </a:t>
                      </a:r>
                      <a:endParaRPr lang="lt-LT"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7615319"/>
                  </a:ext>
                </a:extLst>
              </a:tr>
            </a:tbl>
          </a:graphicData>
        </a:graphic>
      </p:graphicFrame>
      <p:sp>
        <p:nvSpPr>
          <p:cNvPr id="7" name="Antraštė 6"/>
          <p:cNvSpPr>
            <a:spLocks noGrp="1"/>
          </p:cNvSpPr>
          <p:nvPr>
            <p:ph type="title"/>
          </p:nvPr>
        </p:nvSpPr>
        <p:spPr>
          <a:xfrm>
            <a:off x="2255898" y="579494"/>
            <a:ext cx="6389571" cy="1143000"/>
          </a:xfrm>
        </p:spPr>
        <p:txBody>
          <a:bodyPr>
            <a:normAutofit/>
          </a:bodyPr>
          <a:lstStyle/>
          <a:p>
            <a:r>
              <a:rPr lang="lt-LT" sz="2800" dirty="0" smtClean="0"/>
              <a:t>Prioritetai (patvirtinti Tarybos sprendimu)</a:t>
            </a:r>
            <a:endParaRPr lang="lt-LT" sz="2800" dirty="0"/>
          </a:p>
        </p:txBody>
      </p:sp>
      <p:sp>
        <p:nvSpPr>
          <p:cNvPr id="8" name="Antraštė 6"/>
          <p:cNvSpPr txBox="1">
            <a:spLocks/>
          </p:cNvSpPr>
          <p:nvPr/>
        </p:nvSpPr>
        <p:spPr>
          <a:xfrm>
            <a:off x="758846" y="4977868"/>
            <a:ext cx="6984778"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sz="2400" dirty="0" smtClean="0"/>
              <a:t>1 projektas, į 1 prioritetą. </a:t>
            </a:r>
            <a:endParaRPr lang="lt-LT" sz="2400" dirty="0"/>
          </a:p>
        </p:txBody>
      </p:sp>
    </p:spTree>
    <p:extLst>
      <p:ext uri="{BB962C8B-B14F-4D97-AF65-F5344CB8AC3E}">
        <p14:creationId xmlns:p14="http://schemas.microsoft.com/office/powerpoint/2010/main" val="381497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57200" y="94528"/>
            <a:ext cx="8229600" cy="1143000"/>
          </a:xfrm>
        </p:spPr>
        <p:txBody>
          <a:bodyPr>
            <a:normAutofit/>
          </a:bodyPr>
          <a:lstStyle/>
          <a:p>
            <a:r>
              <a:rPr lang="lt-LT" sz="3600" b="1" dirty="0" smtClean="0"/>
              <a:t>Kaip parengti ir pateikti projektą (1):</a:t>
            </a:r>
            <a:endParaRPr lang="lt-LT" sz="3600" b="1" dirty="0"/>
          </a:p>
        </p:txBody>
      </p:sp>
      <p:sp>
        <p:nvSpPr>
          <p:cNvPr id="3" name="Turinio vietos rezervavimo ženklas 2"/>
          <p:cNvSpPr>
            <a:spLocks noGrp="1"/>
          </p:cNvSpPr>
          <p:nvPr>
            <p:ph idx="1"/>
          </p:nvPr>
        </p:nvSpPr>
        <p:spPr>
          <a:xfrm>
            <a:off x="511094" y="1041110"/>
            <a:ext cx="8229600" cy="4525963"/>
          </a:xfrm>
        </p:spPr>
        <p:txBody>
          <a:bodyPr/>
          <a:lstStyle/>
          <a:p>
            <a:r>
              <a:rPr lang="lt-LT" dirty="0" smtClean="0"/>
              <a:t>Pradėkite nuo „Kvietimo teikti paraiškas“. </a:t>
            </a:r>
            <a:endParaRPr lang="lt-LT" dirty="0"/>
          </a:p>
        </p:txBody>
      </p:sp>
      <p:pic>
        <p:nvPicPr>
          <p:cNvPr id="4" name="Paveikslėlis 3"/>
          <p:cNvPicPr>
            <a:picLocks noChangeAspect="1"/>
          </p:cNvPicPr>
          <p:nvPr/>
        </p:nvPicPr>
        <p:blipFill>
          <a:blip r:embed="rId2"/>
          <a:stretch>
            <a:fillRect/>
          </a:stretch>
        </p:blipFill>
        <p:spPr>
          <a:xfrm>
            <a:off x="564989" y="1628800"/>
            <a:ext cx="8121811" cy="4608513"/>
          </a:xfrm>
          <a:prstGeom prst="rect">
            <a:avLst/>
          </a:prstGeom>
        </p:spPr>
      </p:pic>
      <p:sp>
        <p:nvSpPr>
          <p:cNvPr id="5" name="Laisva forma 4"/>
          <p:cNvSpPr/>
          <p:nvPr/>
        </p:nvSpPr>
        <p:spPr>
          <a:xfrm>
            <a:off x="2123728" y="4797152"/>
            <a:ext cx="1260896" cy="429491"/>
          </a:xfrm>
          <a:custGeom>
            <a:avLst/>
            <a:gdLst>
              <a:gd name="connsiteX0" fmla="*/ 83127 w 1260896"/>
              <a:gd name="connsiteY0" fmla="*/ 0 h 429491"/>
              <a:gd name="connsiteX1" fmla="*/ 55418 w 1260896"/>
              <a:gd name="connsiteY1" fmla="*/ 69273 h 429491"/>
              <a:gd name="connsiteX2" fmla="*/ 41563 w 1260896"/>
              <a:gd name="connsiteY2" fmla="*/ 110836 h 429491"/>
              <a:gd name="connsiteX3" fmla="*/ 0 w 1260896"/>
              <a:gd name="connsiteY3" fmla="*/ 138545 h 429491"/>
              <a:gd name="connsiteX4" fmla="*/ 41563 w 1260896"/>
              <a:gd name="connsiteY4" fmla="*/ 290945 h 429491"/>
              <a:gd name="connsiteX5" fmla="*/ 83127 w 1260896"/>
              <a:gd name="connsiteY5" fmla="*/ 318655 h 429491"/>
              <a:gd name="connsiteX6" fmla="*/ 221673 w 1260896"/>
              <a:gd name="connsiteY6" fmla="*/ 374073 h 429491"/>
              <a:gd name="connsiteX7" fmla="*/ 277091 w 1260896"/>
              <a:gd name="connsiteY7" fmla="*/ 387927 h 429491"/>
              <a:gd name="connsiteX8" fmla="*/ 360218 w 1260896"/>
              <a:gd name="connsiteY8" fmla="*/ 415636 h 429491"/>
              <a:gd name="connsiteX9" fmla="*/ 720436 w 1260896"/>
              <a:gd name="connsiteY9" fmla="*/ 429491 h 429491"/>
              <a:gd name="connsiteX10" fmla="*/ 1246909 w 1260896"/>
              <a:gd name="connsiteY10" fmla="*/ 415636 h 429491"/>
              <a:gd name="connsiteX11" fmla="*/ 1260763 w 1260896"/>
              <a:gd name="connsiteY11" fmla="*/ 374073 h 429491"/>
              <a:gd name="connsiteX12" fmla="*/ 1246909 w 1260896"/>
              <a:gd name="connsiteY12" fmla="*/ 124691 h 429491"/>
              <a:gd name="connsiteX13" fmla="*/ 1205345 w 1260896"/>
              <a:gd name="connsiteY13" fmla="*/ 96982 h 429491"/>
              <a:gd name="connsiteX14" fmla="*/ 1025236 w 1260896"/>
              <a:gd name="connsiteY14" fmla="*/ 55418 h 429491"/>
              <a:gd name="connsiteX15" fmla="*/ 983673 w 1260896"/>
              <a:gd name="connsiteY15" fmla="*/ 41564 h 429491"/>
              <a:gd name="connsiteX16" fmla="*/ 886691 w 1260896"/>
              <a:gd name="connsiteY16" fmla="*/ 27709 h 429491"/>
              <a:gd name="connsiteX17" fmla="*/ 803563 w 1260896"/>
              <a:gd name="connsiteY17" fmla="*/ 13855 h 429491"/>
              <a:gd name="connsiteX18" fmla="*/ 83127 w 1260896"/>
              <a:gd name="connsiteY18" fmla="*/ 0 h 429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0896" h="429491">
                <a:moveTo>
                  <a:pt x="83127" y="0"/>
                </a:moveTo>
                <a:cubicBezTo>
                  <a:pt x="73891" y="23091"/>
                  <a:pt x="64150" y="45987"/>
                  <a:pt x="55418" y="69273"/>
                </a:cubicBezTo>
                <a:cubicBezTo>
                  <a:pt x="50290" y="82947"/>
                  <a:pt x="50686" y="99432"/>
                  <a:pt x="41563" y="110836"/>
                </a:cubicBezTo>
                <a:cubicBezTo>
                  <a:pt x="31161" y="123838"/>
                  <a:pt x="13854" y="129309"/>
                  <a:pt x="0" y="138545"/>
                </a:cubicBezTo>
                <a:cubicBezTo>
                  <a:pt x="8195" y="204111"/>
                  <a:pt x="-3345" y="246037"/>
                  <a:pt x="41563" y="290945"/>
                </a:cubicBezTo>
                <a:cubicBezTo>
                  <a:pt x="53337" y="302719"/>
                  <a:pt x="68670" y="310394"/>
                  <a:pt x="83127" y="318655"/>
                </a:cubicBezTo>
                <a:cubicBezTo>
                  <a:pt x="127717" y="344135"/>
                  <a:pt x="171211" y="361458"/>
                  <a:pt x="221673" y="374073"/>
                </a:cubicBezTo>
                <a:cubicBezTo>
                  <a:pt x="240146" y="378691"/>
                  <a:pt x="258853" y="382456"/>
                  <a:pt x="277091" y="387927"/>
                </a:cubicBezTo>
                <a:cubicBezTo>
                  <a:pt x="305067" y="396320"/>
                  <a:pt x="331032" y="414513"/>
                  <a:pt x="360218" y="415636"/>
                </a:cubicBezTo>
                <a:lnTo>
                  <a:pt x="720436" y="429491"/>
                </a:lnTo>
                <a:cubicBezTo>
                  <a:pt x="895927" y="424873"/>
                  <a:pt x="1072273" y="433547"/>
                  <a:pt x="1246909" y="415636"/>
                </a:cubicBezTo>
                <a:cubicBezTo>
                  <a:pt x="1261437" y="414146"/>
                  <a:pt x="1260763" y="388677"/>
                  <a:pt x="1260763" y="374073"/>
                </a:cubicBezTo>
                <a:cubicBezTo>
                  <a:pt x="1260763" y="290817"/>
                  <a:pt x="1263237" y="206330"/>
                  <a:pt x="1246909" y="124691"/>
                </a:cubicBezTo>
                <a:cubicBezTo>
                  <a:pt x="1243643" y="108363"/>
                  <a:pt x="1220561" y="103745"/>
                  <a:pt x="1205345" y="96982"/>
                </a:cubicBezTo>
                <a:cubicBezTo>
                  <a:pt x="1133278" y="64952"/>
                  <a:pt x="1104130" y="66689"/>
                  <a:pt x="1025236" y="55418"/>
                </a:cubicBezTo>
                <a:cubicBezTo>
                  <a:pt x="1011382" y="50800"/>
                  <a:pt x="997993" y="44428"/>
                  <a:pt x="983673" y="41564"/>
                </a:cubicBezTo>
                <a:cubicBezTo>
                  <a:pt x="951652" y="35160"/>
                  <a:pt x="918967" y="32674"/>
                  <a:pt x="886691" y="27709"/>
                </a:cubicBezTo>
                <a:cubicBezTo>
                  <a:pt x="858926" y="23438"/>
                  <a:pt x="831272" y="18473"/>
                  <a:pt x="803563" y="13855"/>
                </a:cubicBezTo>
                <a:lnTo>
                  <a:pt x="83127" y="0"/>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2574252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3600" b="1" dirty="0" smtClean="0"/>
              <a:t>Kaip parengti ir pateikti projektą (2):</a:t>
            </a:r>
            <a:endParaRPr lang="lt-LT" sz="3600" b="1" dirty="0"/>
          </a:p>
        </p:txBody>
      </p:sp>
      <p:sp>
        <p:nvSpPr>
          <p:cNvPr id="3" name="Turinio vietos rezervavimo ženklas 2"/>
          <p:cNvSpPr>
            <a:spLocks noGrp="1"/>
          </p:cNvSpPr>
          <p:nvPr>
            <p:ph idx="1"/>
          </p:nvPr>
        </p:nvSpPr>
        <p:spPr/>
        <p:txBody>
          <a:bodyPr>
            <a:normAutofit/>
          </a:bodyPr>
          <a:lstStyle/>
          <a:p>
            <a:r>
              <a:rPr lang="lt-LT" sz="2400" dirty="0" smtClean="0"/>
              <a:t>Išsiaiškinkite, ar esate tinkamas pareiškėjas (Kvietimo teikti paraiškas 7.1 punktas</a:t>
            </a:r>
            <a:r>
              <a:rPr lang="lt-LT" sz="2400" dirty="0" smtClean="0"/>
              <a:t>).</a:t>
            </a:r>
          </a:p>
          <a:p>
            <a:endParaRPr lang="lt-LT" sz="2400" dirty="0" smtClean="0"/>
          </a:p>
          <a:p>
            <a:endParaRPr lang="lt-LT" sz="2400" dirty="0"/>
          </a:p>
          <a:p>
            <a:endParaRPr lang="lt-LT" sz="2400" dirty="0" smtClean="0"/>
          </a:p>
        </p:txBody>
      </p:sp>
      <p:pic>
        <p:nvPicPr>
          <p:cNvPr id="6" name="Paveikslėlis 5"/>
          <p:cNvPicPr>
            <a:picLocks noChangeAspect="1"/>
          </p:cNvPicPr>
          <p:nvPr/>
        </p:nvPicPr>
        <p:blipFill>
          <a:blip r:embed="rId2"/>
          <a:stretch>
            <a:fillRect/>
          </a:stretch>
        </p:blipFill>
        <p:spPr>
          <a:xfrm>
            <a:off x="944724" y="2626624"/>
            <a:ext cx="7452368" cy="1442906"/>
          </a:xfrm>
          <a:prstGeom prst="rect">
            <a:avLst/>
          </a:prstGeom>
          <a:solidFill>
            <a:schemeClr val="accent1">
              <a:alpha val="14000"/>
            </a:schemeClr>
          </a:solidFill>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768" y="5588780"/>
            <a:ext cx="1493912" cy="1111226"/>
          </a:xfrm>
          <a:prstGeom prst="rect">
            <a:avLst/>
          </a:prstGeom>
          <a:noFill/>
          <a:ln>
            <a:noFill/>
          </a:ln>
          <a:effectLst/>
          <a:extLst/>
        </p:spPr>
      </p:pic>
      <p:pic>
        <p:nvPicPr>
          <p:cNvPr id="9" name="Paveikslėlis 8"/>
          <p:cNvPicPr>
            <a:picLocks noChangeAspect="1"/>
          </p:cNvPicPr>
          <p:nvPr/>
        </p:nvPicPr>
        <p:blipFill>
          <a:blip r:embed="rId4"/>
          <a:stretch>
            <a:fillRect/>
          </a:stretch>
        </p:blipFill>
        <p:spPr>
          <a:xfrm>
            <a:off x="1335864" y="4268185"/>
            <a:ext cx="7350936" cy="1452973"/>
          </a:xfrm>
          <a:prstGeom prst="rect">
            <a:avLst/>
          </a:prstGeom>
          <a:solidFill>
            <a:schemeClr val="accent6">
              <a:lumMod val="20000"/>
              <a:lumOff val="80000"/>
            </a:schemeClr>
          </a:solidFill>
        </p:spPr>
      </p:pic>
    </p:spTree>
    <p:extLst>
      <p:ext uri="{BB962C8B-B14F-4D97-AF65-F5344CB8AC3E}">
        <p14:creationId xmlns:p14="http://schemas.microsoft.com/office/powerpoint/2010/main" val="1560024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480864" y="228234"/>
            <a:ext cx="8229600" cy="1143000"/>
          </a:xfrm>
        </p:spPr>
        <p:txBody>
          <a:bodyPr>
            <a:normAutofit/>
          </a:bodyPr>
          <a:lstStyle/>
          <a:p>
            <a:r>
              <a:rPr lang="lt-LT" sz="3600" b="1" dirty="0"/>
              <a:t>Kaip parengti ir pateikti projektą (2):</a:t>
            </a:r>
            <a:endParaRPr lang="lt-LT" sz="3600" dirty="0"/>
          </a:p>
        </p:txBody>
      </p:sp>
      <p:sp>
        <p:nvSpPr>
          <p:cNvPr id="3" name="Turinio vietos rezervavimo ženklas 2"/>
          <p:cNvSpPr>
            <a:spLocks noGrp="1"/>
          </p:cNvSpPr>
          <p:nvPr>
            <p:ph idx="1"/>
          </p:nvPr>
        </p:nvSpPr>
        <p:spPr>
          <a:xfrm>
            <a:off x="473731" y="1301101"/>
            <a:ext cx="8229600" cy="4061048"/>
          </a:xfrm>
        </p:spPr>
        <p:txBody>
          <a:bodyPr>
            <a:normAutofit/>
          </a:bodyPr>
          <a:lstStyle/>
          <a:p>
            <a:r>
              <a:rPr lang="lt-LT" sz="2400" dirty="0"/>
              <a:t>Pasitikrinkite, ar jūsų turima </a:t>
            </a:r>
            <a:r>
              <a:rPr lang="lt-LT" sz="2400" b="1" dirty="0"/>
              <a:t>idėja atitinka prioritetą ir </a:t>
            </a:r>
            <a:r>
              <a:rPr lang="lt-LT" sz="2400" b="1" dirty="0" smtClean="0"/>
              <a:t>veiklas </a:t>
            </a:r>
            <a:r>
              <a:rPr lang="lt-LT" sz="2400" dirty="0" smtClean="0"/>
              <a:t>(Kvietimo teikti paraiškas 2 punktas)</a:t>
            </a:r>
            <a:endParaRPr lang="lt-LT" sz="2400" dirty="0"/>
          </a:p>
        </p:txBody>
      </p:sp>
      <p:graphicFrame>
        <p:nvGraphicFramePr>
          <p:cNvPr id="4" name="Lentelė 3"/>
          <p:cNvGraphicFramePr>
            <a:graphicFrameLocks noGrp="1"/>
          </p:cNvGraphicFramePr>
          <p:nvPr>
            <p:extLst>
              <p:ext uri="{D42A27DB-BD31-4B8C-83A1-F6EECF244321}">
                <p14:modId xmlns:p14="http://schemas.microsoft.com/office/powerpoint/2010/main" val="702149850"/>
              </p:ext>
            </p:extLst>
          </p:nvPr>
        </p:nvGraphicFramePr>
        <p:xfrm>
          <a:off x="779240" y="2276872"/>
          <a:ext cx="7632848" cy="2877163"/>
        </p:xfrm>
        <a:graphic>
          <a:graphicData uri="http://schemas.openxmlformats.org/drawingml/2006/table">
            <a:tbl>
              <a:tblPr firstRow="1" firstCol="1" bandRow="1">
                <a:tableStyleId>{5C22544A-7EE6-4342-B048-85BDC9FD1C3A}</a:tableStyleId>
              </a:tblPr>
              <a:tblGrid>
                <a:gridCol w="3640409">
                  <a:extLst>
                    <a:ext uri="{9D8B030D-6E8A-4147-A177-3AD203B41FA5}">
                      <a16:colId xmlns:a16="http://schemas.microsoft.com/office/drawing/2014/main" val="242627055"/>
                    </a:ext>
                  </a:extLst>
                </a:gridCol>
                <a:gridCol w="3992439">
                  <a:extLst>
                    <a:ext uri="{9D8B030D-6E8A-4147-A177-3AD203B41FA5}">
                      <a16:colId xmlns:a16="http://schemas.microsoft.com/office/drawing/2014/main" val="1710437017"/>
                    </a:ext>
                  </a:extLst>
                </a:gridCol>
              </a:tblGrid>
              <a:tr h="439372">
                <a:tc gridSpan="2">
                  <a:txBody>
                    <a:bodyPr/>
                    <a:lstStyle/>
                    <a:p>
                      <a:pPr>
                        <a:lnSpc>
                          <a:spcPct val="107000"/>
                        </a:lnSpc>
                        <a:spcAft>
                          <a:spcPts val="0"/>
                        </a:spcAft>
                      </a:pPr>
                      <a:r>
                        <a:rPr lang="lt-LT" sz="1800" dirty="0">
                          <a:solidFill>
                            <a:srgbClr val="002060"/>
                          </a:solidFill>
                          <a:effectLst/>
                        </a:rPr>
                        <a:t>Bendrosios gyventojų kultūros ugdymas</a:t>
                      </a:r>
                      <a:endParaRPr lang="lt-LT"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lt-LT"/>
                    </a:p>
                  </a:txBody>
                  <a:tcPr/>
                </a:tc>
                <a:extLst>
                  <a:ext uri="{0D108BD9-81ED-4DB2-BD59-A6C34878D82A}">
                    <a16:rowId xmlns:a16="http://schemas.microsoft.com/office/drawing/2014/main" val="2999918465"/>
                  </a:ext>
                </a:extLst>
              </a:tr>
              <a:tr h="1144804">
                <a:tc gridSpan="2">
                  <a:txBody>
                    <a:bodyPr/>
                    <a:lstStyle/>
                    <a:p>
                      <a:pPr>
                        <a:lnSpc>
                          <a:spcPct val="107000"/>
                        </a:lnSpc>
                        <a:spcAft>
                          <a:spcPts val="0"/>
                        </a:spcAft>
                      </a:pPr>
                      <a:r>
                        <a:rPr lang="lt-LT" sz="1600" dirty="0">
                          <a:solidFill>
                            <a:srgbClr val="002060"/>
                          </a:solidFill>
                          <a:effectLst/>
                        </a:rPr>
                        <a:t>2.1. Prioritetas – profesionaliojo meno ir kultūros prieinamumo visuomenei didinimas.</a:t>
                      </a:r>
                    </a:p>
                    <a:p>
                      <a:pPr>
                        <a:lnSpc>
                          <a:spcPct val="107000"/>
                        </a:lnSpc>
                        <a:spcAft>
                          <a:spcPts val="0"/>
                        </a:spcAft>
                      </a:pPr>
                      <a:r>
                        <a:rPr lang="lt-LT" sz="1600" dirty="0" smtClean="0">
                          <a:solidFill>
                            <a:srgbClr val="002060"/>
                          </a:solidFill>
                          <a:effectLst/>
                        </a:rPr>
                        <a:t> </a:t>
                      </a:r>
                      <a:endParaRPr lang="lt-LT" sz="1600" dirty="0" smtClean="0">
                        <a:solidFill>
                          <a:srgbClr val="002060"/>
                        </a:solidFill>
                        <a:effectLst/>
                      </a:endParaRPr>
                    </a:p>
                    <a:p>
                      <a:pPr>
                        <a:lnSpc>
                          <a:spcPct val="107000"/>
                        </a:lnSpc>
                        <a:spcAft>
                          <a:spcPts val="0"/>
                        </a:spcAft>
                      </a:pPr>
                      <a:r>
                        <a:rPr lang="lt-LT" sz="1600" dirty="0" smtClean="0">
                          <a:solidFill>
                            <a:srgbClr val="002060"/>
                          </a:solidFill>
                          <a:effectLst/>
                        </a:rPr>
                        <a:t>2.1.4</a:t>
                      </a:r>
                      <a:r>
                        <a:rPr lang="lt-LT" sz="1600" dirty="0">
                          <a:solidFill>
                            <a:srgbClr val="002060"/>
                          </a:solidFill>
                          <a:effectLst/>
                        </a:rPr>
                        <a:t>. veikla Įvairių kultūros sričių projektai, pristatantys Kauno miesto kūrėjus užsienyje ir didinantys miesto žinomumą tarptautiniu mastu.</a:t>
                      </a:r>
                      <a:endParaRPr lang="lt-LT"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alpha val="83000"/>
                      </a:schemeClr>
                    </a:solidFill>
                  </a:tcPr>
                </a:tc>
                <a:tc hMerge="1">
                  <a:txBody>
                    <a:bodyPr/>
                    <a:lstStyle/>
                    <a:p>
                      <a:endParaRPr lang="lt-LT"/>
                    </a:p>
                  </a:txBody>
                  <a:tcPr/>
                </a:tc>
                <a:extLst>
                  <a:ext uri="{0D108BD9-81ED-4DB2-BD59-A6C34878D82A}">
                    <a16:rowId xmlns:a16="http://schemas.microsoft.com/office/drawing/2014/main" val="253928943"/>
                  </a:ext>
                </a:extLst>
              </a:tr>
              <a:tr h="1152128">
                <a:tc>
                  <a:txBody>
                    <a:bodyPr/>
                    <a:lstStyle/>
                    <a:p>
                      <a:pPr>
                        <a:lnSpc>
                          <a:spcPct val="107000"/>
                        </a:lnSpc>
                        <a:spcAft>
                          <a:spcPts val="0"/>
                        </a:spcAft>
                      </a:pPr>
                      <a:endParaRPr lang="lt-LT" sz="1600" dirty="0" smtClean="0">
                        <a:solidFill>
                          <a:srgbClr val="002060"/>
                        </a:solidFill>
                        <a:effectLst/>
                      </a:endParaRPr>
                    </a:p>
                    <a:p>
                      <a:pPr>
                        <a:lnSpc>
                          <a:spcPct val="107000"/>
                        </a:lnSpc>
                        <a:spcAft>
                          <a:spcPts val="0"/>
                        </a:spcAft>
                      </a:pPr>
                      <a:r>
                        <a:rPr lang="lt-LT" sz="1600" dirty="0" smtClean="0">
                          <a:solidFill>
                            <a:srgbClr val="002060"/>
                          </a:solidFill>
                          <a:effectLst/>
                        </a:rPr>
                        <a:t>Istorijos </a:t>
                      </a:r>
                      <a:r>
                        <a:rPr lang="lt-LT" sz="1600" dirty="0">
                          <a:solidFill>
                            <a:srgbClr val="002060"/>
                          </a:solidFill>
                          <a:effectLst/>
                        </a:rPr>
                        <a:t>studentų kelionė į Sankt Peterburgą, tarptautinę konferenciją Valstybės šimtmečio proga atstovauti Kauną.</a:t>
                      </a:r>
                      <a:endParaRPr lang="lt-LT"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alpha val="83000"/>
                      </a:schemeClr>
                    </a:solidFill>
                  </a:tcPr>
                </a:tc>
                <a:tc>
                  <a:txBody>
                    <a:bodyPr/>
                    <a:lstStyle/>
                    <a:p>
                      <a:pPr>
                        <a:lnSpc>
                          <a:spcPct val="107000"/>
                        </a:lnSpc>
                        <a:spcAft>
                          <a:spcPts val="0"/>
                        </a:spcAft>
                      </a:pPr>
                      <a:endParaRPr lang="lt-LT" sz="1600" b="1" dirty="0" smtClean="0">
                        <a:solidFill>
                          <a:srgbClr val="002060"/>
                        </a:solidFill>
                        <a:effectLst/>
                      </a:endParaRPr>
                    </a:p>
                    <a:p>
                      <a:pPr>
                        <a:lnSpc>
                          <a:spcPct val="107000"/>
                        </a:lnSpc>
                        <a:spcAft>
                          <a:spcPts val="0"/>
                        </a:spcAft>
                      </a:pPr>
                      <a:r>
                        <a:rPr lang="lt-LT" sz="1600" b="1" dirty="0" smtClean="0">
                          <a:solidFill>
                            <a:srgbClr val="002060"/>
                          </a:solidFill>
                          <a:effectLst/>
                        </a:rPr>
                        <a:t>Jaunų </a:t>
                      </a:r>
                      <a:r>
                        <a:rPr lang="lt-LT" sz="1600" b="1" dirty="0">
                          <a:solidFill>
                            <a:srgbClr val="002060"/>
                          </a:solidFill>
                          <a:effectLst/>
                        </a:rPr>
                        <a:t>Kauno menininkų kūrybinėse dirbtuvėse sukurto meno kūrinio pristatymas Venecijos bienalėje.</a:t>
                      </a:r>
                      <a:endParaRPr lang="lt-LT"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alpha val="83000"/>
                      </a:schemeClr>
                    </a:solidFill>
                  </a:tcPr>
                </a:tc>
                <a:extLst>
                  <a:ext uri="{0D108BD9-81ED-4DB2-BD59-A6C34878D82A}">
                    <a16:rowId xmlns:a16="http://schemas.microsoft.com/office/drawing/2014/main" val="1435393555"/>
                  </a:ext>
                </a:extLst>
              </a:tr>
            </a:tbl>
          </a:graphicData>
        </a:graphic>
      </p:graphicFrame>
      <p:sp>
        <p:nvSpPr>
          <p:cNvPr id="6" name="Antraštė 6"/>
          <p:cNvSpPr txBox="1">
            <a:spLocks/>
          </p:cNvSpPr>
          <p:nvPr/>
        </p:nvSpPr>
        <p:spPr>
          <a:xfrm>
            <a:off x="776683" y="5205381"/>
            <a:ext cx="7128791"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sz="2400" dirty="0" smtClean="0"/>
              <a:t>1 projekte gali būti jungiamos kelios veiklos.</a:t>
            </a:r>
            <a:endParaRPr lang="lt-LT" sz="2400"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9419" y="5585872"/>
            <a:ext cx="1493912" cy="1111226"/>
          </a:xfrm>
          <a:prstGeom prst="rect">
            <a:avLst/>
          </a:prstGeom>
          <a:noFill/>
          <a:ln>
            <a:noFill/>
          </a:ln>
          <a:effectLst/>
          <a:extLst/>
        </p:spPr>
      </p:pic>
    </p:spTree>
    <p:extLst>
      <p:ext uri="{BB962C8B-B14F-4D97-AF65-F5344CB8AC3E}">
        <p14:creationId xmlns:p14="http://schemas.microsoft.com/office/powerpoint/2010/main" val="804902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r>
              <a:rPr lang="lt-LT" sz="2400" dirty="0"/>
              <a:t>A</a:t>
            </a:r>
            <a:r>
              <a:rPr lang="lt-LT" sz="2400" dirty="0" smtClean="0"/>
              <a:t>tkreipkite dėmesį į veiklos aprašyme numatytus kriterijus, </a:t>
            </a:r>
            <a:r>
              <a:rPr lang="lt-LT" sz="2400" b="1" dirty="0" smtClean="0"/>
              <a:t>kam skiriamas pirmumas.</a:t>
            </a:r>
            <a:endParaRPr lang="lt-LT" sz="2400" b="1" dirty="0"/>
          </a:p>
        </p:txBody>
      </p:sp>
      <p:sp>
        <p:nvSpPr>
          <p:cNvPr id="4" name="Pavadinimas 1"/>
          <p:cNvSpPr>
            <a:spLocks noGrp="1"/>
          </p:cNvSpPr>
          <p:nvPr>
            <p:ph type="title"/>
          </p:nvPr>
        </p:nvSpPr>
        <p:spPr/>
        <p:txBody>
          <a:bodyPr>
            <a:normAutofit fontScale="90000"/>
          </a:bodyPr>
          <a:lstStyle/>
          <a:p>
            <a:r>
              <a:rPr lang="lt-LT" b="1" dirty="0"/>
              <a:t>Kaip parengti ir pateikti projektą </a:t>
            </a:r>
            <a:r>
              <a:rPr lang="lt-LT" b="1" dirty="0" smtClean="0"/>
              <a:t>(3):</a:t>
            </a:r>
            <a:endParaRPr lang="lt-LT" dirty="0"/>
          </a:p>
        </p:txBody>
      </p:sp>
      <p:pic>
        <p:nvPicPr>
          <p:cNvPr id="5" name="Paveikslėlis 4"/>
          <p:cNvPicPr>
            <a:picLocks noChangeAspect="1"/>
          </p:cNvPicPr>
          <p:nvPr/>
        </p:nvPicPr>
        <p:blipFill>
          <a:blip r:embed="rId2"/>
          <a:stretch>
            <a:fillRect/>
          </a:stretch>
        </p:blipFill>
        <p:spPr>
          <a:xfrm>
            <a:off x="1129420" y="2814428"/>
            <a:ext cx="6933407" cy="1726059"/>
          </a:xfrm>
          <a:prstGeom prst="rect">
            <a:avLst/>
          </a:prstGeom>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6340" y="5563372"/>
            <a:ext cx="1493912" cy="1111226"/>
          </a:xfrm>
          <a:prstGeom prst="rect">
            <a:avLst/>
          </a:prstGeom>
          <a:noFill/>
          <a:ln>
            <a:noFill/>
          </a:ln>
          <a:effectLst/>
          <a:extLst/>
        </p:spPr>
      </p:pic>
      <p:sp>
        <p:nvSpPr>
          <p:cNvPr id="8" name="Laisva forma 7"/>
          <p:cNvSpPr/>
          <p:nvPr/>
        </p:nvSpPr>
        <p:spPr>
          <a:xfrm>
            <a:off x="1064183" y="3671455"/>
            <a:ext cx="7082290" cy="886690"/>
          </a:xfrm>
          <a:custGeom>
            <a:avLst/>
            <a:gdLst>
              <a:gd name="connsiteX0" fmla="*/ 2011526 w 7082290"/>
              <a:gd name="connsiteY0" fmla="*/ 124690 h 886690"/>
              <a:gd name="connsiteX1" fmla="*/ 2066944 w 7082290"/>
              <a:gd name="connsiteY1" fmla="*/ 235527 h 886690"/>
              <a:gd name="connsiteX2" fmla="*/ 2039235 w 7082290"/>
              <a:gd name="connsiteY2" fmla="*/ 318654 h 886690"/>
              <a:gd name="connsiteX3" fmla="*/ 1983817 w 7082290"/>
              <a:gd name="connsiteY3" fmla="*/ 374072 h 886690"/>
              <a:gd name="connsiteX4" fmla="*/ 1942253 w 7082290"/>
              <a:gd name="connsiteY4" fmla="*/ 401781 h 886690"/>
              <a:gd name="connsiteX5" fmla="*/ 1457344 w 7082290"/>
              <a:gd name="connsiteY5" fmla="*/ 401781 h 886690"/>
              <a:gd name="connsiteX6" fmla="*/ 1249526 w 7082290"/>
              <a:gd name="connsiteY6" fmla="*/ 374072 h 886690"/>
              <a:gd name="connsiteX7" fmla="*/ 1055562 w 7082290"/>
              <a:gd name="connsiteY7" fmla="*/ 360218 h 886690"/>
              <a:gd name="connsiteX8" fmla="*/ 390544 w 7082290"/>
              <a:gd name="connsiteY8" fmla="*/ 346363 h 886690"/>
              <a:gd name="connsiteX9" fmla="*/ 141162 w 7082290"/>
              <a:gd name="connsiteY9" fmla="*/ 374072 h 886690"/>
              <a:gd name="connsiteX10" fmla="*/ 99599 w 7082290"/>
              <a:gd name="connsiteY10" fmla="*/ 401781 h 886690"/>
              <a:gd name="connsiteX11" fmla="*/ 16472 w 7082290"/>
              <a:gd name="connsiteY11" fmla="*/ 443345 h 886690"/>
              <a:gd name="connsiteX12" fmla="*/ 2617 w 7082290"/>
              <a:gd name="connsiteY12" fmla="*/ 484909 h 886690"/>
              <a:gd name="connsiteX13" fmla="*/ 44181 w 7082290"/>
              <a:gd name="connsiteY13" fmla="*/ 720436 h 886690"/>
              <a:gd name="connsiteX14" fmla="*/ 85744 w 7082290"/>
              <a:gd name="connsiteY14" fmla="*/ 762000 h 886690"/>
              <a:gd name="connsiteX15" fmla="*/ 127308 w 7082290"/>
              <a:gd name="connsiteY15" fmla="*/ 775854 h 886690"/>
              <a:gd name="connsiteX16" fmla="*/ 168872 w 7082290"/>
              <a:gd name="connsiteY16" fmla="*/ 803563 h 886690"/>
              <a:gd name="connsiteX17" fmla="*/ 404399 w 7082290"/>
              <a:gd name="connsiteY17" fmla="*/ 858981 h 886690"/>
              <a:gd name="connsiteX18" fmla="*/ 570653 w 7082290"/>
              <a:gd name="connsiteY18" fmla="*/ 872836 h 886690"/>
              <a:gd name="connsiteX19" fmla="*/ 695344 w 7082290"/>
              <a:gd name="connsiteY19" fmla="*/ 886690 h 886690"/>
              <a:gd name="connsiteX20" fmla="*/ 2080799 w 7082290"/>
              <a:gd name="connsiteY20" fmla="*/ 872836 h 886690"/>
              <a:gd name="connsiteX21" fmla="*/ 2247053 w 7082290"/>
              <a:gd name="connsiteY21" fmla="*/ 845127 h 886690"/>
              <a:gd name="connsiteX22" fmla="*/ 2468726 w 7082290"/>
              <a:gd name="connsiteY22" fmla="*/ 817418 h 886690"/>
              <a:gd name="connsiteX23" fmla="*/ 2510290 w 7082290"/>
              <a:gd name="connsiteY23" fmla="*/ 789709 h 886690"/>
              <a:gd name="connsiteX24" fmla="*/ 2551853 w 7082290"/>
              <a:gd name="connsiteY24" fmla="*/ 775854 h 886690"/>
              <a:gd name="connsiteX25" fmla="*/ 2579562 w 7082290"/>
              <a:gd name="connsiteY25" fmla="*/ 720436 h 886690"/>
              <a:gd name="connsiteX26" fmla="*/ 2607272 w 7082290"/>
              <a:gd name="connsiteY26" fmla="*/ 623454 h 886690"/>
              <a:gd name="connsiteX27" fmla="*/ 2621126 w 7082290"/>
              <a:gd name="connsiteY27" fmla="*/ 581890 h 886690"/>
              <a:gd name="connsiteX28" fmla="*/ 2662690 w 7082290"/>
              <a:gd name="connsiteY28" fmla="*/ 387927 h 886690"/>
              <a:gd name="connsiteX29" fmla="*/ 2745817 w 7082290"/>
              <a:gd name="connsiteY29" fmla="*/ 360218 h 886690"/>
              <a:gd name="connsiteX30" fmla="*/ 3078326 w 7082290"/>
              <a:gd name="connsiteY30" fmla="*/ 374072 h 886690"/>
              <a:gd name="connsiteX31" fmla="*/ 3189162 w 7082290"/>
              <a:gd name="connsiteY31" fmla="*/ 387927 h 886690"/>
              <a:gd name="connsiteX32" fmla="*/ 4214399 w 7082290"/>
              <a:gd name="connsiteY32" fmla="*/ 415636 h 886690"/>
              <a:gd name="connsiteX33" fmla="*/ 4339090 w 7082290"/>
              <a:gd name="connsiteY33" fmla="*/ 429490 h 886690"/>
              <a:gd name="connsiteX34" fmla="*/ 6334144 w 7082290"/>
              <a:gd name="connsiteY34" fmla="*/ 429490 h 886690"/>
              <a:gd name="connsiteX35" fmla="*/ 6569672 w 7082290"/>
              <a:gd name="connsiteY35" fmla="*/ 401781 h 886690"/>
              <a:gd name="connsiteX36" fmla="*/ 6735926 w 7082290"/>
              <a:gd name="connsiteY36" fmla="*/ 374072 h 886690"/>
              <a:gd name="connsiteX37" fmla="*/ 6777490 w 7082290"/>
              <a:gd name="connsiteY37" fmla="*/ 360218 h 886690"/>
              <a:gd name="connsiteX38" fmla="*/ 6985308 w 7082290"/>
              <a:gd name="connsiteY38" fmla="*/ 346363 h 886690"/>
              <a:gd name="connsiteX39" fmla="*/ 7068435 w 7082290"/>
              <a:gd name="connsiteY39" fmla="*/ 304800 h 886690"/>
              <a:gd name="connsiteX40" fmla="*/ 7082290 w 7082290"/>
              <a:gd name="connsiteY40" fmla="*/ 263236 h 886690"/>
              <a:gd name="connsiteX41" fmla="*/ 7068435 w 7082290"/>
              <a:gd name="connsiteY41" fmla="*/ 207818 h 886690"/>
              <a:gd name="connsiteX42" fmla="*/ 6985308 w 7082290"/>
              <a:gd name="connsiteY42" fmla="*/ 166254 h 886690"/>
              <a:gd name="connsiteX43" fmla="*/ 6943744 w 7082290"/>
              <a:gd name="connsiteY43" fmla="*/ 138545 h 886690"/>
              <a:gd name="connsiteX44" fmla="*/ 6888326 w 7082290"/>
              <a:gd name="connsiteY44" fmla="*/ 124690 h 886690"/>
              <a:gd name="connsiteX45" fmla="*/ 6805199 w 7082290"/>
              <a:gd name="connsiteY45" fmla="*/ 96981 h 886690"/>
              <a:gd name="connsiteX46" fmla="*/ 6583526 w 7082290"/>
              <a:gd name="connsiteY46" fmla="*/ 69272 h 886690"/>
              <a:gd name="connsiteX47" fmla="*/ 6278726 w 7082290"/>
              <a:gd name="connsiteY47" fmla="*/ 83127 h 886690"/>
              <a:gd name="connsiteX48" fmla="*/ 6043199 w 7082290"/>
              <a:gd name="connsiteY48" fmla="*/ 96981 h 886690"/>
              <a:gd name="connsiteX49" fmla="*/ 4519199 w 7082290"/>
              <a:gd name="connsiteY49" fmla="*/ 69272 h 886690"/>
              <a:gd name="connsiteX50" fmla="*/ 4408362 w 7082290"/>
              <a:gd name="connsiteY50" fmla="*/ 55418 h 886690"/>
              <a:gd name="connsiteX51" fmla="*/ 4339090 w 7082290"/>
              <a:gd name="connsiteY51" fmla="*/ 41563 h 886690"/>
              <a:gd name="connsiteX52" fmla="*/ 3341562 w 7082290"/>
              <a:gd name="connsiteY52" fmla="*/ 13854 h 886690"/>
              <a:gd name="connsiteX53" fmla="*/ 2828944 w 7082290"/>
              <a:gd name="connsiteY53" fmla="*/ 0 h 886690"/>
              <a:gd name="connsiteX54" fmla="*/ 2330181 w 7082290"/>
              <a:gd name="connsiteY54" fmla="*/ 13854 h 886690"/>
              <a:gd name="connsiteX55" fmla="*/ 2274762 w 7082290"/>
              <a:gd name="connsiteY55" fmla="*/ 27709 h 886690"/>
              <a:gd name="connsiteX56" fmla="*/ 2163926 w 7082290"/>
              <a:gd name="connsiteY56" fmla="*/ 55418 h 886690"/>
              <a:gd name="connsiteX57" fmla="*/ 2122362 w 7082290"/>
              <a:gd name="connsiteY57" fmla="*/ 96981 h 886690"/>
              <a:gd name="connsiteX58" fmla="*/ 2053090 w 7082290"/>
              <a:gd name="connsiteY58" fmla="*/ 152400 h 886690"/>
              <a:gd name="connsiteX59" fmla="*/ 2011526 w 7082290"/>
              <a:gd name="connsiteY59" fmla="*/ 124690 h 88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7082290" h="886690">
                <a:moveTo>
                  <a:pt x="2011526" y="124690"/>
                </a:moveTo>
                <a:cubicBezTo>
                  <a:pt x="2013835" y="138545"/>
                  <a:pt x="2069741" y="210359"/>
                  <a:pt x="2066944" y="235527"/>
                </a:cubicBezTo>
                <a:cubicBezTo>
                  <a:pt x="2063718" y="264556"/>
                  <a:pt x="2048471" y="290945"/>
                  <a:pt x="2039235" y="318654"/>
                </a:cubicBezTo>
                <a:cubicBezTo>
                  <a:pt x="2020762" y="374073"/>
                  <a:pt x="2039236" y="355600"/>
                  <a:pt x="1983817" y="374072"/>
                </a:cubicBezTo>
                <a:cubicBezTo>
                  <a:pt x="1969962" y="383308"/>
                  <a:pt x="1958407" y="397742"/>
                  <a:pt x="1942253" y="401781"/>
                </a:cubicBezTo>
                <a:cubicBezTo>
                  <a:pt x="1815671" y="433427"/>
                  <a:pt x="1521632" y="404254"/>
                  <a:pt x="1457344" y="401781"/>
                </a:cubicBezTo>
                <a:cubicBezTo>
                  <a:pt x="1356546" y="376582"/>
                  <a:pt x="1409888" y="386901"/>
                  <a:pt x="1249526" y="374072"/>
                </a:cubicBezTo>
                <a:cubicBezTo>
                  <a:pt x="1184913" y="368903"/>
                  <a:pt x="1120348" y="362308"/>
                  <a:pt x="1055562" y="360218"/>
                </a:cubicBezTo>
                <a:cubicBezTo>
                  <a:pt x="833956" y="353069"/>
                  <a:pt x="612217" y="350981"/>
                  <a:pt x="390544" y="346363"/>
                </a:cubicBezTo>
                <a:cubicBezTo>
                  <a:pt x="379599" y="347205"/>
                  <a:pt x="194141" y="354205"/>
                  <a:pt x="141162" y="374072"/>
                </a:cubicBezTo>
                <a:cubicBezTo>
                  <a:pt x="125571" y="379918"/>
                  <a:pt x="114492" y="394334"/>
                  <a:pt x="99599" y="401781"/>
                </a:cubicBezTo>
                <a:cubicBezTo>
                  <a:pt x="-15120" y="459141"/>
                  <a:pt x="135584" y="363936"/>
                  <a:pt x="16472" y="443345"/>
                </a:cubicBezTo>
                <a:cubicBezTo>
                  <a:pt x="11854" y="457200"/>
                  <a:pt x="2617" y="470305"/>
                  <a:pt x="2617" y="484909"/>
                </a:cubicBezTo>
                <a:cubicBezTo>
                  <a:pt x="2617" y="603084"/>
                  <a:pt x="-15619" y="648675"/>
                  <a:pt x="44181" y="720436"/>
                </a:cubicBezTo>
                <a:cubicBezTo>
                  <a:pt x="56724" y="735488"/>
                  <a:pt x="69441" y="751132"/>
                  <a:pt x="85744" y="762000"/>
                </a:cubicBezTo>
                <a:cubicBezTo>
                  <a:pt x="97895" y="770101"/>
                  <a:pt x="113453" y="771236"/>
                  <a:pt x="127308" y="775854"/>
                </a:cubicBezTo>
                <a:cubicBezTo>
                  <a:pt x="141163" y="785090"/>
                  <a:pt x="153656" y="796800"/>
                  <a:pt x="168872" y="803563"/>
                </a:cubicBezTo>
                <a:cubicBezTo>
                  <a:pt x="237469" y="834050"/>
                  <a:pt x="335539" y="849999"/>
                  <a:pt x="404399" y="858981"/>
                </a:cubicBezTo>
                <a:cubicBezTo>
                  <a:pt x="459542" y="866174"/>
                  <a:pt x="515293" y="867564"/>
                  <a:pt x="570653" y="872836"/>
                </a:cubicBezTo>
                <a:cubicBezTo>
                  <a:pt x="612284" y="876801"/>
                  <a:pt x="653780" y="882072"/>
                  <a:pt x="695344" y="886690"/>
                </a:cubicBezTo>
                <a:lnTo>
                  <a:pt x="2080799" y="872836"/>
                </a:lnTo>
                <a:cubicBezTo>
                  <a:pt x="2136961" y="871332"/>
                  <a:pt x="2247053" y="845127"/>
                  <a:pt x="2247053" y="845127"/>
                </a:cubicBezTo>
                <a:cubicBezTo>
                  <a:pt x="2381538" y="800298"/>
                  <a:pt x="2126460" y="881592"/>
                  <a:pt x="2468726" y="817418"/>
                </a:cubicBezTo>
                <a:cubicBezTo>
                  <a:pt x="2485092" y="814349"/>
                  <a:pt x="2495397" y="797156"/>
                  <a:pt x="2510290" y="789709"/>
                </a:cubicBezTo>
                <a:cubicBezTo>
                  <a:pt x="2523352" y="783178"/>
                  <a:pt x="2537999" y="780472"/>
                  <a:pt x="2551853" y="775854"/>
                </a:cubicBezTo>
                <a:cubicBezTo>
                  <a:pt x="2561089" y="757381"/>
                  <a:pt x="2571426" y="739419"/>
                  <a:pt x="2579562" y="720436"/>
                </a:cubicBezTo>
                <a:cubicBezTo>
                  <a:pt x="2593798" y="687218"/>
                  <a:pt x="2597229" y="658606"/>
                  <a:pt x="2607272" y="623454"/>
                </a:cubicBezTo>
                <a:cubicBezTo>
                  <a:pt x="2611284" y="609412"/>
                  <a:pt x="2616508" y="595745"/>
                  <a:pt x="2621126" y="581890"/>
                </a:cubicBezTo>
                <a:cubicBezTo>
                  <a:pt x="2624223" y="557115"/>
                  <a:pt x="2634488" y="416129"/>
                  <a:pt x="2662690" y="387927"/>
                </a:cubicBezTo>
                <a:cubicBezTo>
                  <a:pt x="2683343" y="367274"/>
                  <a:pt x="2745817" y="360218"/>
                  <a:pt x="2745817" y="360218"/>
                </a:cubicBezTo>
                <a:cubicBezTo>
                  <a:pt x="2856653" y="364836"/>
                  <a:pt x="2967610" y="367152"/>
                  <a:pt x="3078326" y="374072"/>
                </a:cubicBezTo>
                <a:cubicBezTo>
                  <a:pt x="3115486" y="376395"/>
                  <a:pt x="3151971" y="386156"/>
                  <a:pt x="3189162" y="387927"/>
                </a:cubicBezTo>
                <a:cubicBezTo>
                  <a:pt x="3317013" y="394015"/>
                  <a:pt x="4124174" y="413380"/>
                  <a:pt x="4214399" y="415636"/>
                </a:cubicBezTo>
                <a:cubicBezTo>
                  <a:pt x="4255963" y="420254"/>
                  <a:pt x="4297276" y="428832"/>
                  <a:pt x="4339090" y="429490"/>
                </a:cubicBezTo>
                <a:cubicBezTo>
                  <a:pt x="5858627" y="453420"/>
                  <a:pt x="5481280" y="462294"/>
                  <a:pt x="6334144" y="429490"/>
                </a:cubicBezTo>
                <a:cubicBezTo>
                  <a:pt x="6575977" y="389186"/>
                  <a:pt x="6192479" y="450981"/>
                  <a:pt x="6569672" y="401781"/>
                </a:cubicBezTo>
                <a:cubicBezTo>
                  <a:pt x="6625383" y="394514"/>
                  <a:pt x="6682626" y="391838"/>
                  <a:pt x="6735926" y="374072"/>
                </a:cubicBezTo>
                <a:cubicBezTo>
                  <a:pt x="6749781" y="369454"/>
                  <a:pt x="6762975" y="361831"/>
                  <a:pt x="6777490" y="360218"/>
                </a:cubicBezTo>
                <a:cubicBezTo>
                  <a:pt x="6846492" y="352551"/>
                  <a:pt x="6916035" y="350981"/>
                  <a:pt x="6985308" y="346363"/>
                </a:cubicBezTo>
                <a:cubicBezTo>
                  <a:pt x="7012689" y="337236"/>
                  <a:pt x="7048902" y="329217"/>
                  <a:pt x="7068435" y="304800"/>
                </a:cubicBezTo>
                <a:cubicBezTo>
                  <a:pt x="7077558" y="293396"/>
                  <a:pt x="7077672" y="277091"/>
                  <a:pt x="7082290" y="263236"/>
                </a:cubicBezTo>
                <a:cubicBezTo>
                  <a:pt x="7077672" y="244763"/>
                  <a:pt x="7078997" y="223661"/>
                  <a:pt x="7068435" y="207818"/>
                </a:cubicBezTo>
                <a:cubicBezTo>
                  <a:pt x="7048583" y="178040"/>
                  <a:pt x="7012969" y="180084"/>
                  <a:pt x="6985308" y="166254"/>
                </a:cubicBezTo>
                <a:cubicBezTo>
                  <a:pt x="6970415" y="158807"/>
                  <a:pt x="6959049" y="145104"/>
                  <a:pt x="6943744" y="138545"/>
                </a:cubicBezTo>
                <a:cubicBezTo>
                  <a:pt x="6926242" y="131044"/>
                  <a:pt x="6906564" y="130162"/>
                  <a:pt x="6888326" y="124690"/>
                </a:cubicBezTo>
                <a:cubicBezTo>
                  <a:pt x="6860350" y="116297"/>
                  <a:pt x="6834113" y="101111"/>
                  <a:pt x="6805199" y="96981"/>
                </a:cubicBezTo>
                <a:cubicBezTo>
                  <a:pt x="6666818" y="77213"/>
                  <a:pt x="6740673" y="86733"/>
                  <a:pt x="6583526" y="69272"/>
                </a:cubicBezTo>
                <a:lnTo>
                  <a:pt x="6278726" y="83127"/>
                </a:lnTo>
                <a:cubicBezTo>
                  <a:pt x="6200185" y="87155"/>
                  <a:pt x="6121841" y="97600"/>
                  <a:pt x="6043199" y="96981"/>
                </a:cubicBezTo>
                <a:cubicBezTo>
                  <a:pt x="5535131" y="92980"/>
                  <a:pt x="4519199" y="69272"/>
                  <a:pt x="4519199" y="69272"/>
                </a:cubicBezTo>
                <a:cubicBezTo>
                  <a:pt x="4482253" y="64654"/>
                  <a:pt x="4445162" y="61080"/>
                  <a:pt x="4408362" y="55418"/>
                </a:cubicBezTo>
                <a:cubicBezTo>
                  <a:pt x="4385088" y="51837"/>
                  <a:pt x="4362578" y="43241"/>
                  <a:pt x="4339090" y="41563"/>
                </a:cubicBezTo>
                <a:cubicBezTo>
                  <a:pt x="4088619" y="23672"/>
                  <a:pt x="3500188" y="17543"/>
                  <a:pt x="3341562" y="13854"/>
                </a:cubicBezTo>
                <a:lnTo>
                  <a:pt x="2828944" y="0"/>
                </a:lnTo>
                <a:cubicBezTo>
                  <a:pt x="2662690" y="4618"/>
                  <a:pt x="2496292" y="5548"/>
                  <a:pt x="2330181" y="13854"/>
                </a:cubicBezTo>
                <a:cubicBezTo>
                  <a:pt x="2311163" y="14805"/>
                  <a:pt x="2293350" y="23578"/>
                  <a:pt x="2274762" y="27709"/>
                </a:cubicBezTo>
                <a:cubicBezTo>
                  <a:pt x="2174449" y="50001"/>
                  <a:pt x="2238200" y="30660"/>
                  <a:pt x="2163926" y="55418"/>
                </a:cubicBezTo>
                <a:cubicBezTo>
                  <a:pt x="2150071" y="69272"/>
                  <a:pt x="2137414" y="84438"/>
                  <a:pt x="2122362" y="96981"/>
                </a:cubicBezTo>
                <a:cubicBezTo>
                  <a:pt x="2017517" y="184352"/>
                  <a:pt x="2133691" y="71796"/>
                  <a:pt x="2053090" y="152400"/>
                </a:cubicBezTo>
                <a:cubicBezTo>
                  <a:pt x="2034755" y="225739"/>
                  <a:pt x="2009217" y="110835"/>
                  <a:pt x="2011526" y="124690"/>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4082070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TM03457496[[fn=Paralaksas]]</Template>
  <TotalTime>1399</TotalTime>
  <Words>990</Words>
  <Application>Microsoft Office PowerPoint</Application>
  <PresentationFormat>Demonstracija ekrane (4:3)</PresentationFormat>
  <Paragraphs>104</Paragraphs>
  <Slides>17</Slides>
  <Notes>1</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17</vt:i4>
      </vt:variant>
    </vt:vector>
  </HeadingPairs>
  <TitlesOfParts>
    <vt:vector size="22" baseType="lpstr">
      <vt:lpstr>Arial</vt:lpstr>
      <vt:lpstr>Calibri</vt:lpstr>
      <vt:lpstr>Times New Roman</vt:lpstr>
      <vt:lpstr>ubunturegular</vt:lpstr>
      <vt:lpstr>Office tema</vt:lpstr>
      <vt:lpstr>Iniciatyvos 2018</vt:lpstr>
      <vt:lpstr>Apie ką kalbėsime ?</vt:lpstr>
      <vt:lpstr>„PowerPoint“ pateiktis</vt:lpstr>
      <vt:lpstr>Kas yra projektas?</vt:lpstr>
      <vt:lpstr>Prioritetai (patvirtinti Tarybos sprendimu)</vt:lpstr>
      <vt:lpstr>Kaip parengti ir pateikti projektą (1):</vt:lpstr>
      <vt:lpstr>Kaip parengti ir pateikti projektą (2):</vt:lpstr>
      <vt:lpstr>Kaip parengti ir pateikti projektą (2):</vt:lpstr>
      <vt:lpstr>Kaip parengti ir pateikti projektą (3):</vt:lpstr>
      <vt:lpstr>„PowerPoint“ pateiktis</vt:lpstr>
      <vt:lpstr>Kaip parengti ir pateikti projektą (5):</vt:lpstr>
      <vt:lpstr>Kaip parengti ir pateikti projektą (5):</vt:lpstr>
      <vt:lpstr>Keletas pastebėjimų iš ankstesnės „Iniciatyvų“ programos patirties (1)</vt:lpstr>
      <vt:lpstr>Keletas pastebėjimų iš ankstesnės „Iniciatyvų“ programos patirties (2)</vt:lpstr>
      <vt:lpstr>Svarbu !</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Prak_Ekonomika</dc:creator>
  <cp:lastModifiedBy>Audronė Gudonytė</cp:lastModifiedBy>
  <cp:revision>70</cp:revision>
  <dcterms:created xsi:type="dcterms:W3CDTF">2017-01-06T07:17:50Z</dcterms:created>
  <dcterms:modified xsi:type="dcterms:W3CDTF">2017-11-30T12:28:29Z</dcterms:modified>
</cp:coreProperties>
</file>