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68" r:id="rId5"/>
    <p:sldId id="269" r:id="rId6"/>
    <p:sldId id="270" r:id="rId7"/>
    <p:sldId id="271" r:id="rId8"/>
    <p:sldId id="266" r:id="rId9"/>
    <p:sldId id="272" r:id="rId10"/>
    <p:sldId id="275" r:id="rId11"/>
    <p:sldId id="289"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60" r:id="rId25"/>
    <p:sldId id="261" r:id="rId26"/>
    <p:sldId id="262" r:id="rId27"/>
    <p:sldId id="273" r:id="rId28"/>
    <p:sldId id="263" r:id="rId29"/>
    <p:sldId id="264" r:id="rId30"/>
    <p:sldId id="265" r:id="rId31"/>
    <p:sldId id="274" r:id="rId32"/>
    <p:sldId id="26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Vidutinis stilius 2 – paryškinima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Vidutinis stilius 1 – paryškinima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Vidutinis stilius 1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Vidutinis stilius 2 – paryškinima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29F6-65AC-491F-9FD0-E665E851D364}" type="datetimeFigureOut">
              <a:rPr lang="lt-LT" smtClean="0"/>
              <a:t>2018-12-07</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F87901-1BB7-4615-A18A-F56AA42239A7}" type="slidenum">
              <a:rPr lang="lt-LT" smtClean="0"/>
              <a:t>‹#›</a:t>
            </a:fld>
            <a:endParaRPr lang="lt-LT"/>
          </a:p>
        </p:txBody>
      </p:sp>
    </p:spTree>
    <p:extLst>
      <p:ext uri="{BB962C8B-B14F-4D97-AF65-F5344CB8AC3E}">
        <p14:creationId xmlns:p14="http://schemas.microsoft.com/office/powerpoint/2010/main" val="164423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B4F87901-1BB7-4615-A18A-F56AA42239A7}" type="slidenum">
              <a:rPr lang="lt-LT" smtClean="0"/>
              <a:t>2</a:t>
            </a:fld>
            <a:endParaRPr lang="lt-LT"/>
          </a:p>
        </p:txBody>
      </p:sp>
    </p:spTree>
    <p:extLst>
      <p:ext uri="{BB962C8B-B14F-4D97-AF65-F5344CB8AC3E}">
        <p14:creationId xmlns:p14="http://schemas.microsoft.com/office/powerpoint/2010/main" val="196711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99212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425605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2078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237215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9575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324413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45214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4002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22908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D0573133-EED4-41FD-B7F8-989A8E15F67D}" type="datetimeFigureOut">
              <a:rPr lang="lt-LT" smtClean="0"/>
              <a:t>2018-12-07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362149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D0573133-EED4-41FD-B7F8-989A8E15F67D}" type="datetimeFigureOut">
              <a:rPr lang="lt-LT" smtClean="0"/>
              <a:t>2018-12-07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104721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D0573133-EED4-41FD-B7F8-989A8E15F67D}" type="datetimeFigureOut">
              <a:rPr lang="lt-LT" smtClean="0"/>
              <a:t>2018-12-07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389997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D0573133-EED4-41FD-B7F8-989A8E15F67D}" type="datetimeFigureOut">
              <a:rPr lang="lt-LT" smtClean="0"/>
              <a:t>2018-12-07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173963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73133-EED4-41FD-B7F8-989A8E15F67D}" type="datetimeFigureOut">
              <a:rPr lang="lt-LT" smtClean="0"/>
              <a:t>2018-12-07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176214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smtClean="0"/>
              <a:t>Spustelėję redag. ruoš. pavad.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D0573133-EED4-41FD-B7F8-989A8E15F67D}" type="datetimeFigureOut">
              <a:rPr lang="lt-LT" smtClean="0"/>
              <a:t>2018-12-07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390555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D0573133-EED4-41FD-B7F8-989A8E15F67D}" type="datetimeFigureOut">
              <a:rPr lang="lt-LT" smtClean="0"/>
              <a:t>2018-12-07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0AD8BEF-3A7F-4E77-B46C-035419BF5D8A}" type="slidenum">
              <a:rPr lang="lt-LT" smtClean="0"/>
              <a:t>‹#›</a:t>
            </a:fld>
            <a:endParaRPr lang="lt-LT"/>
          </a:p>
        </p:txBody>
      </p:sp>
    </p:spTree>
    <p:extLst>
      <p:ext uri="{BB962C8B-B14F-4D97-AF65-F5344CB8AC3E}">
        <p14:creationId xmlns:p14="http://schemas.microsoft.com/office/powerpoint/2010/main" val="69708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0573133-EED4-41FD-B7F8-989A8E15F67D}" type="datetimeFigureOut">
              <a:rPr lang="lt-LT" smtClean="0"/>
              <a:t>2018-12-07</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AD8BEF-3A7F-4E77-B46C-035419BF5D8A}" type="slidenum">
              <a:rPr lang="lt-LT" smtClean="0"/>
              <a:t>‹#›</a:t>
            </a:fld>
            <a:endParaRPr lang="lt-LT"/>
          </a:p>
        </p:txBody>
      </p:sp>
    </p:spTree>
    <p:extLst>
      <p:ext uri="{BB962C8B-B14F-4D97-AF65-F5344CB8AC3E}">
        <p14:creationId xmlns:p14="http://schemas.microsoft.com/office/powerpoint/2010/main" val="2422846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124691" y="2086567"/>
            <a:ext cx="10640291" cy="2410691"/>
          </a:xfrm>
        </p:spPr>
        <p:txBody>
          <a:bodyPr/>
          <a:lstStyle/>
          <a:p>
            <a:pPr algn="ctr"/>
            <a:r>
              <a:rPr lang="lt-LT" sz="4400" b="1" dirty="0" smtClean="0">
                <a:solidFill>
                  <a:schemeClr val="tx1"/>
                </a:solidFill>
                <a:latin typeface="Times New Roman" panose="02020603050405020304" pitchFamily="18" charset="0"/>
                <a:cs typeface="Times New Roman" panose="02020603050405020304" pitchFamily="18" charset="0"/>
              </a:rPr>
              <a:t>„INICIATYVOS KAUNUI“ PROGRAMOS KVIETIMŲ PRISTATYMAS</a:t>
            </a:r>
            <a:endParaRPr lang="lt-LT" sz="4400" b="1" dirty="0">
              <a:solidFill>
                <a:schemeClr val="tx1"/>
              </a:solidFill>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a:xfrm>
            <a:off x="1391960" y="4807527"/>
            <a:ext cx="7969442" cy="1864205"/>
          </a:xfrm>
        </p:spPr>
        <p:txBody>
          <a:bodyPr>
            <a:normAutofit/>
          </a:bodyPr>
          <a:lstStyle/>
          <a:p>
            <a:r>
              <a:rPr lang="lt-LT" b="1" dirty="0">
                <a:solidFill>
                  <a:schemeClr val="tx1"/>
                </a:solidFill>
                <a:latin typeface="Times New Roman" panose="02020603050405020304" pitchFamily="18" charset="0"/>
                <a:cs typeface="Times New Roman" panose="02020603050405020304" pitchFamily="18" charset="0"/>
              </a:rPr>
              <a:t>Kontaktai</a:t>
            </a:r>
            <a:r>
              <a:rPr lang="lt-LT" b="1" dirty="0" smtClean="0">
                <a:solidFill>
                  <a:schemeClr val="tx1"/>
                </a:solidFill>
                <a:latin typeface="Times New Roman" panose="02020603050405020304" pitchFamily="18" charset="0"/>
                <a:cs typeface="Times New Roman" panose="02020603050405020304" pitchFamily="18" charset="0"/>
              </a:rPr>
              <a:t>: </a:t>
            </a:r>
            <a:r>
              <a:rPr lang="lt-LT" dirty="0" smtClean="0">
                <a:solidFill>
                  <a:schemeClr val="tx1"/>
                </a:solidFill>
                <a:latin typeface="Times New Roman" panose="02020603050405020304" pitchFamily="18" charset="0"/>
                <a:cs typeface="Times New Roman" panose="02020603050405020304" pitchFamily="18" charset="0"/>
              </a:rPr>
              <a:t>Evelina </a:t>
            </a:r>
            <a:r>
              <a:rPr lang="lt-LT" dirty="0">
                <a:solidFill>
                  <a:schemeClr val="tx1"/>
                </a:solidFill>
                <a:latin typeface="Times New Roman" panose="02020603050405020304" pitchFamily="18" charset="0"/>
                <a:cs typeface="Times New Roman" panose="02020603050405020304" pitchFamily="18" charset="0"/>
              </a:rPr>
              <a:t>Revuckaitė, </a:t>
            </a:r>
          </a:p>
          <a:p>
            <a:r>
              <a:rPr lang="lt-LT" dirty="0">
                <a:solidFill>
                  <a:schemeClr val="tx1"/>
                </a:solidFill>
                <a:latin typeface="Times New Roman" panose="02020603050405020304" pitchFamily="18" charset="0"/>
                <a:cs typeface="Times New Roman" panose="02020603050405020304" pitchFamily="18" charset="0"/>
              </a:rPr>
              <a:t>Plėtros programų ir investicijų skyrius, </a:t>
            </a:r>
          </a:p>
          <a:p>
            <a:r>
              <a:rPr lang="lt-LT" dirty="0" err="1" smtClean="0">
                <a:solidFill>
                  <a:schemeClr val="tx1"/>
                </a:solidFill>
                <a:latin typeface="Times New Roman" panose="02020603050405020304" pitchFamily="18" charset="0"/>
                <a:cs typeface="Times New Roman" panose="02020603050405020304" pitchFamily="18" charset="0"/>
              </a:rPr>
              <a:t>evelina.revuckaite@kaunas.lt</a:t>
            </a:r>
            <a:endParaRPr lang="lt-LT" dirty="0">
              <a:solidFill>
                <a:schemeClr val="tx1"/>
              </a:solidFill>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 </a:t>
            </a:r>
          </a:p>
          <a:p>
            <a:endParaRPr lang="lt-LT" dirty="0"/>
          </a:p>
        </p:txBody>
      </p:sp>
      <p:pic>
        <p:nvPicPr>
          <p:cNvPr id="5" name="Paveikslėlis 4"/>
          <p:cNvPicPr>
            <a:picLocks noChangeAspect="1"/>
          </p:cNvPicPr>
          <p:nvPr/>
        </p:nvPicPr>
        <p:blipFill>
          <a:blip r:embed="rId2"/>
          <a:stretch>
            <a:fillRect/>
          </a:stretch>
        </p:blipFill>
        <p:spPr>
          <a:xfrm>
            <a:off x="3828163" y="0"/>
            <a:ext cx="3097036" cy="2086567"/>
          </a:xfrm>
          <a:prstGeom prst="rect">
            <a:avLst/>
          </a:prstGeom>
        </p:spPr>
      </p:pic>
    </p:spTree>
    <p:extLst>
      <p:ext uri="{BB962C8B-B14F-4D97-AF65-F5344CB8AC3E}">
        <p14:creationId xmlns:p14="http://schemas.microsoft.com/office/powerpoint/2010/main" val="219272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955964"/>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(6):</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66498" y="1565565"/>
            <a:ext cx="8596668" cy="914400"/>
          </a:xfrm>
        </p:spPr>
        <p:txBody>
          <a:bodyPr/>
          <a:lstStyle/>
          <a:p>
            <a:r>
              <a:rPr lang="lt-LT" dirty="0">
                <a:latin typeface="Times New Roman" panose="02020603050405020304" pitchFamily="18" charset="0"/>
                <a:cs typeface="Times New Roman" panose="02020603050405020304" pitchFamily="18" charset="0"/>
              </a:rPr>
              <a:t>Įsitikinkite, kad projekto veiklos skiriamos tinkamai tikslinei grupei ir vyksta tinkamoje teritorijoje (Kvietimo teikti paraiškas </a:t>
            </a:r>
            <a:r>
              <a:rPr lang="lt-LT" b="1" dirty="0">
                <a:solidFill>
                  <a:srgbClr val="FF0000"/>
                </a:solidFill>
                <a:latin typeface="Times New Roman" panose="02020603050405020304" pitchFamily="18" charset="0"/>
                <a:cs typeface="Times New Roman" panose="02020603050405020304" pitchFamily="18" charset="0"/>
              </a:rPr>
              <a:t>2</a:t>
            </a:r>
            <a:r>
              <a:rPr lang="lt-LT" b="1" dirty="0" smtClean="0">
                <a:solidFill>
                  <a:srgbClr val="FF0000"/>
                </a:solidFill>
                <a:latin typeface="Times New Roman" panose="02020603050405020304" pitchFamily="18" charset="0"/>
                <a:cs typeface="Times New Roman" panose="02020603050405020304" pitchFamily="18" charset="0"/>
              </a:rPr>
              <a:t>, 3, 5 </a:t>
            </a:r>
            <a:r>
              <a:rPr lang="lt-LT" b="1" dirty="0">
                <a:solidFill>
                  <a:srgbClr val="FF0000"/>
                </a:solidFill>
                <a:latin typeface="Times New Roman" panose="02020603050405020304" pitchFamily="18" charset="0"/>
                <a:cs typeface="Times New Roman" panose="02020603050405020304" pitchFamily="18" charset="0"/>
              </a:rPr>
              <a:t>punktai</a:t>
            </a:r>
            <a:r>
              <a:rPr lang="lt-LT" dirty="0">
                <a:latin typeface="Times New Roman" panose="02020603050405020304" pitchFamily="18" charset="0"/>
                <a:cs typeface="Times New Roman" panose="02020603050405020304" pitchFamily="18" charset="0"/>
              </a:rPr>
              <a:t>).</a:t>
            </a:r>
          </a:p>
          <a:p>
            <a:endParaRPr lang="lt-LT" dirty="0"/>
          </a:p>
        </p:txBody>
      </p:sp>
      <p:pic>
        <p:nvPicPr>
          <p:cNvPr id="4" name="Paveikslėlis 3"/>
          <p:cNvPicPr>
            <a:picLocks noChangeAspect="1"/>
          </p:cNvPicPr>
          <p:nvPr/>
        </p:nvPicPr>
        <p:blipFill rotWithShape="1">
          <a:blip r:embed="rId2"/>
          <a:srcRect l="28384" t="39868" r="23486" b="18277"/>
          <a:stretch/>
        </p:blipFill>
        <p:spPr>
          <a:xfrm>
            <a:off x="0" y="2639292"/>
            <a:ext cx="6858001" cy="3172690"/>
          </a:xfrm>
          <a:prstGeom prst="rect">
            <a:avLst/>
          </a:prstGeom>
        </p:spPr>
      </p:pic>
      <p:sp>
        <p:nvSpPr>
          <p:cNvPr id="5" name="Ovalas 4"/>
          <p:cNvSpPr/>
          <p:nvPr/>
        </p:nvSpPr>
        <p:spPr>
          <a:xfrm>
            <a:off x="96982" y="2479965"/>
            <a:ext cx="1357745" cy="137160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pic>
        <p:nvPicPr>
          <p:cNvPr id="6" name="Paveikslėlis 5"/>
          <p:cNvPicPr>
            <a:picLocks noChangeAspect="1"/>
          </p:cNvPicPr>
          <p:nvPr/>
        </p:nvPicPr>
        <p:blipFill rotWithShape="1">
          <a:blip r:embed="rId3"/>
          <a:srcRect l="29023" t="60891" r="24657" b="22064"/>
          <a:stretch/>
        </p:blipFill>
        <p:spPr>
          <a:xfrm>
            <a:off x="4975668" y="5188527"/>
            <a:ext cx="6026727" cy="1246909"/>
          </a:xfrm>
          <a:prstGeom prst="rect">
            <a:avLst/>
          </a:prstGeom>
        </p:spPr>
      </p:pic>
      <p:sp>
        <p:nvSpPr>
          <p:cNvPr id="7" name="Ovalas 6"/>
          <p:cNvSpPr/>
          <p:nvPr/>
        </p:nvSpPr>
        <p:spPr>
          <a:xfrm>
            <a:off x="4864832" y="5140035"/>
            <a:ext cx="1466696" cy="134389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sp>
        <p:nvSpPr>
          <p:cNvPr id="8" name="Rodyklė dešinėn 7"/>
          <p:cNvSpPr/>
          <p:nvPr/>
        </p:nvSpPr>
        <p:spPr>
          <a:xfrm>
            <a:off x="4170218" y="5811980"/>
            <a:ext cx="639196" cy="4502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aveikslėlis 8"/>
          <p:cNvPicPr>
            <a:picLocks noChangeAspect="1"/>
          </p:cNvPicPr>
          <p:nvPr/>
        </p:nvPicPr>
        <p:blipFill>
          <a:blip r:embed="rId4"/>
          <a:stretch>
            <a:fillRect/>
          </a:stretch>
        </p:blipFill>
        <p:spPr>
          <a:xfrm rot="16200000">
            <a:off x="443593" y="4093858"/>
            <a:ext cx="664522" cy="506012"/>
          </a:xfrm>
          <a:prstGeom prst="rect">
            <a:avLst/>
          </a:prstGeom>
        </p:spPr>
      </p:pic>
      <p:pic>
        <p:nvPicPr>
          <p:cNvPr id="10" name="Paveikslėlis 9"/>
          <p:cNvPicPr>
            <a:picLocks noChangeAspect="1"/>
          </p:cNvPicPr>
          <p:nvPr/>
        </p:nvPicPr>
        <p:blipFill>
          <a:blip r:embed="rId5"/>
          <a:stretch>
            <a:fillRect/>
          </a:stretch>
        </p:blipFill>
        <p:spPr>
          <a:xfrm>
            <a:off x="9990371" y="285254"/>
            <a:ext cx="2024047" cy="1737511"/>
          </a:xfrm>
          <a:prstGeom prst="rect">
            <a:avLst/>
          </a:prstGeom>
        </p:spPr>
      </p:pic>
    </p:spTree>
    <p:extLst>
      <p:ext uri="{BB962C8B-B14F-4D97-AF65-F5344CB8AC3E}">
        <p14:creationId xmlns:p14="http://schemas.microsoft.com/office/powerpoint/2010/main" val="3727266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304440"/>
            <a:ext cx="8596668" cy="1320800"/>
          </a:xfrm>
        </p:spPr>
        <p:txBody>
          <a:bodyPr/>
          <a:lstStyle/>
          <a:p>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(7):</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1014920"/>
            <a:ext cx="8596668" cy="610320"/>
          </a:xfrm>
        </p:spPr>
        <p:txBody>
          <a:bodyPr/>
          <a:lstStyle/>
          <a:p>
            <a:r>
              <a:rPr lang="lt-LT" dirty="0">
                <a:latin typeface="Times New Roman" panose="02020603050405020304" pitchFamily="18" charset="0"/>
                <a:cs typeface="Times New Roman" panose="02020603050405020304" pitchFamily="18" charset="0"/>
              </a:rPr>
              <a:t>Planuojami rezultatai pagal prioritetus (Kvietimo teikti paraiškas </a:t>
            </a:r>
            <a:r>
              <a:rPr lang="lt-LT" b="1" dirty="0">
                <a:solidFill>
                  <a:srgbClr val="FF0000"/>
                </a:solidFill>
                <a:latin typeface="Times New Roman" panose="02020603050405020304" pitchFamily="18" charset="0"/>
                <a:cs typeface="Times New Roman" panose="02020603050405020304" pitchFamily="18" charset="0"/>
              </a:rPr>
              <a:t>4 punktas</a:t>
            </a:r>
            <a:r>
              <a:rPr lang="lt-LT" dirty="0">
                <a:latin typeface="Times New Roman" panose="02020603050405020304" pitchFamily="18" charset="0"/>
                <a:cs typeface="Times New Roman" panose="02020603050405020304" pitchFamily="18" charset="0"/>
              </a:rPr>
              <a:t>). </a:t>
            </a:r>
          </a:p>
        </p:txBody>
      </p:sp>
      <p:pic>
        <p:nvPicPr>
          <p:cNvPr id="4" name="Paveikslėlis 3"/>
          <p:cNvPicPr>
            <a:picLocks noChangeAspect="1"/>
          </p:cNvPicPr>
          <p:nvPr/>
        </p:nvPicPr>
        <p:blipFill rotWithShape="1">
          <a:blip r:embed="rId2"/>
          <a:srcRect l="29130" t="44034" r="24443" b="18655"/>
          <a:stretch/>
        </p:blipFill>
        <p:spPr>
          <a:xfrm>
            <a:off x="152401" y="1445131"/>
            <a:ext cx="7052457" cy="3186545"/>
          </a:xfrm>
          <a:prstGeom prst="rect">
            <a:avLst/>
          </a:prstGeom>
        </p:spPr>
      </p:pic>
      <p:pic>
        <p:nvPicPr>
          <p:cNvPr id="5" name="Paveikslėlis 4"/>
          <p:cNvPicPr>
            <a:picLocks noChangeAspect="1"/>
          </p:cNvPicPr>
          <p:nvPr/>
        </p:nvPicPr>
        <p:blipFill rotWithShape="1">
          <a:blip r:embed="rId3"/>
          <a:srcRect l="29342" t="32861" r="24871" b="11079"/>
          <a:stretch/>
        </p:blipFill>
        <p:spPr>
          <a:xfrm>
            <a:off x="6234544" y="2757055"/>
            <a:ext cx="5957456" cy="4100945"/>
          </a:xfrm>
          <a:prstGeom prst="rect">
            <a:avLst/>
          </a:prstGeom>
        </p:spPr>
      </p:pic>
      <p:sp>
        <p:nvSpPr>
          <p:cNvPr id="6" name="Ovalas 5"/>
          <p:cNvSpPr/>
          <p:nvPr/>
        </p:nvSpPr>
        <p:spPr>
          <a:xfrm>
            <a:off x="152401" y="1320080"/>
            <a:ext cx="1565563" cy="1436975"/>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t-LT"/>
          </a:p>
        </p:txBody>
      </p:sp>
      <p:pic>
        <p:nvPicPr>
          <p:cNvPr id="7" name="Paveikslėlis 6"/>
          <p:cNvPicPr>
            <a:picLocks noChangeAspect="1"/>
          </p:cNvPicPr>
          <p:nvPr/>
        </p:nvPicPr>
        <p:blipFill>
          <a:blip r:embed="rId4"/>
          <a:stretch>
            <a:fillRect/>
          </a:stretch>
        </p:blipFill>
        <p:spPr>
          <a:xfrm>
            <a:off x="6096208" y="2581870"/>
            <a:ext cx="1579001" cy="1444877"/>
          </a:xfrm>
          <a:prstGeom prst="rect">
            <a:avLst/>
          </a:prstGeom>
        </p:spPr>
      </p:pic>
      <p:sp>
        <p:nvSpPr>
          <p:cNvPr id="8" name="Rodyklė dešinėn 7"/>
          <p:cNvSpPr/>
          <p:nvPr/>
        </p:nvSpPr>
        <p:spPr>
          <a:xfrm rot="17910524">
            <a:off x="5929746" y="4324541"/>
            <a:ext cx="817418" cy="609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9" name="Paveikslėlis 8"/>
          <p:cNvPicPr>
            <a:picLocks noChangeAspect="1"/>
          </p:cNvPicPr>
          <p:nvPr/>
        </p:nvPicPr>
        <p:blipFill>
          <a:blip r:embed="rId5"/>
          <a:stretch>
            <a:fillRect/>
          </a:stretch>
        </p:blipFill>
        <p:spPr>
          <a:xfrm rot="19898642">
            <a:off x="593776" y="2934412"/>
            <a:ext cx="682811" cy="823031"/>
          </a:xfrm>
          <a:prstGeom prst="rect">
            <a:avLst/>
          </a:prstGeom>
        </p:spPr>
      </p:pic>
    </p:spTree>
    <p:extLst>
      <p:ext uri="{BB962C8B-B14F-4D97-AF65-F5344CB8AC3E}">
        <p14:creationId xmlns:p14="http://schemas.microsoft.com/office/powerpoint/2010/main" val="51156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35771" y="272626"/>
            <a:ext cx="8596668" cy="665018"/>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(8):</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38788" y="1063628"/>
            <a:ext cx="8596668" cy="942829"/>
          </a:xfrm>
        </p:spPr>
        <p:txBody>
          <a:bodyPr/>
          <a:lstStyle/>
          <a:p>
            <a:r>
              <a:rPr lang="lt-LT" dirty="0">
                <a:latin typeface="Times New Roman" panose="02020603050405020304" pitchFamily="18" charset="0"/>
                <a:cs typeface="Times New Roman" panose="02020603050405020304" pitchFamily="18" charset="0"/>
              </a:rPr>
              <a:t>Esate tinkamas pareiškėjas ir Jūsų idėja atitinka </a:t>
            </a:r>
            <a:r>
              <a:rPr lang="lt-LT" dirty="0" smtClean="0">
                <a:latin typeface="Times New Roman" panose="02020603050405020304" pitchFamily="18" charset="0"/>
                <a:cs typeface="Times New Roman" panose="02020603050405020304" pitchFamily="18" charset="0"/>
              </a:rPr>
              <a:t>2019 </a:t>
            </a:r>
            <a:r>
              <a:rPr lang="lt-LT" dirty="0">
                <a:latin typeface="Times New Roman" panose="02020603050405020304" pitchFamily="18" charset="0"/>
                <a:cs typeface="Times New Roman" panose="02020603050405020304" pitchFamily="18" charset="0"/>
              </a:rPr>
              <a:t>metų kvietimų sąlygas</a:t>
            </a:r>
            <a:r>
              <a:rPr lang="lt-LT" dirty="0" smtClean="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rPr>
              <a:t>Puiku, tuomet </a:t>
            </a:r>
            <a:r>
              <a:rPr lang="lt-LT" dirty="0" smtClean="0">
                <a:latin typeface="Times New Roman" panose="02020603050405020304" pitchFamily="18" charset="0"/>
                <a:cs typeface="Times New Roman" panose="02020603050405020304" pitchFamily="18" charset="0"/>
              </a:rPr>
              <a:t>galite pildyti </a:t>
            </a:r>
            <a:r>
              <a:rPr lang="lt-LT" dirty="0">
                <a:latin typeface="Times New Roman" panose="02020603050405020304" pitchFamily="18" charset="0"/>
                <a:cs typeface="Times New Roman" panose="02020603050405020304" pitchFamily="18" charset="0"/>
              </a:rPr>
              <a:t>paraiškos </a:t>
            </a:r>
            <a:r>
              <a:rPr lang="lt-LT" dirty="0" smtClean="0">
                <a:latin typeface="Times New Roman" panose="02020603050405020304" pitchFamily="18" charset="0"/>
                <a:cs typeface="Times New Roman" panose="02020603050405020304" pitchFamily="18" charset="0"/>
              </a:rPr>
              <a:t>formą!</a:t>
            </a:r>
            <a:endParaRPr lang="lt-LT" dirty="0">
              <a:latin typeface="Times New Roman" panose="02020603050405020304" pitchFamily="18" charset="0"/>
              <a:cs typeface="Times New Roman" panose="02020603050405020304" pitchFamily="18" charset="0"/>
            </a:endParaRPr>
          </a:p>
          <a:p>
            <a:endParaRPr lang="lt-LT" dirty="0"/>
          </a:p>
        </p:txBody>
      </p:sp>
      <p:pic>
        <p:nvPicPr>
          <p:cNvPr id="4" name="Paveikslėlis 3"/>
          <p:cNvPicPr>
            <a:picLocks noChangeAspect="1"/>
          </p:cNvPicPr>
          <p:nvPr/>
        </p:nvPicPr>
        <p:blipFill rotWithShape="1">
          <a:blip r:embed="rId2"/>
          <a:srcRect l="14222" t="29450" r="16352" b="8807"/>
          <a:stretch/>
        </p:blipFill>
        <p:spPr>
          <a:xfrm>
            <a:off x="400204" y="1752600"/>
            <a:ext cx="8637312" cy="4876799"/>
          </a:xfrm>
          <a:prstGeom prst="rect">
            <a:avLst/>
          </a:prstGeom>
        </p:spPr>
      </p:pic>
      <p:sp>
        <p:nvSpPr>
          <p:cNvPr id="5" name="Ovalas 4"/>
          <p:cNvSpPr/>
          <p:nvPr/>
        </p:nvSpPr>
        <p:spPr>
          <a:xfrm>
            <a:off x="5410200" y="4810125"/>
            <a:ext cx="809625" cy="409575"/>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sp>
        <p:nvSpPr>
          <p:cNvPr id="8" name="Rodyklė dešinėn 7"/>
          <p:cNvSpPr/>
          <p:nvPr/>
        </p:nvSpPr>
        <p:spPr>
          <a:xfrm rot="10800000">
            <a:off x="6419723" y="4880400"/>
            <a:ext cx="457200" cy="269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6" name="Paveikslėlis 5"/>
          <p:cNvPicPr>
            <a:picLocks noChangeAspect="1"/>
          </p:cNvPicPr>
          <p:nvPr/>
        </p:nvPicPr>
        <p:blipFill>
          <a:blip r:embed="rId3"/>
          <a:stretch>
            <a:fillRect/>
          </a:stretch>
        </p:blipFill>
        <p:spPr>
          <a:xfrm>
            <a:off x="9905358" y="272626"/>
            <a:ext cx="2024047" cy="1737511"/>
          </a:xfrm>
          <a:prstGeom prst="rect">
            <a:avLst/>
          </a:prstGeom>
        </p:spPr>
      </p:pic>
    </p:spTree>
    <p:extLst>
      <p:ext uri="{BB962C8B-B14F-4D97-AF65-F5344CB8AC3E}">
        <p14:creationId xmlns:p14="http://schemas.microsoft.com/office/powerpoint/2010/main" val="3125057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498765"/>
            <a:ext cx="8596668" cy="858982"/>
          </a:xfrm>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Kaip teikti paraišką elektroniniu būdu?</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l="12519" t="32671" r="16458" b="6534"/>
          <a:stretch/>
        </p:blipFill>
        <p:spPr>
          <a:xfrm>
            <a:off x="187577" y="1856506"/>
            <a:ext cx="9183407" cy="4419601"/>
          </a:xfrm>
          <a:prstGeom prst="rect">
            <a:avLst/>
          </a:prstGeom>
        </p:spPr>
      </p:pic>
      <p:sp>
        <p:nvSpPr>
          <p:cNvPr id="5" name="Ovalas 4"/>
          <p:cNvSpPr/>
          <p:nvPr/>
        </p:nvSpPr>
        <p:spPr>
          <a:xfrm>
            <a:off x="4239491" y="3435927"/>
            <a:ext cx="1967345" cy="581891"/>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lt-LT"/>
          </a:p>
        </p:txBody>
      </p:sp>
      <p:sp>
        <p:nvSpPr>
          <p:cNvPr id="6" name="Rodyklė dešinėn 5"/>
          <p:cNvSpPr/>
          <p:nvPr/>
        </p:nvSpPr>
        <p:spPr>
          <a:xfrm rot="10800000">
            <a:off x="6428510" y="3477490"/>
            <a:ext cx="637309" cy="52647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 name="Paveikslėlis 2"/>
          <p:cNvPicPr>
            <a:picLocks noChangeAspect="1"/>
          </p:cNvPicPr>
          <p:nvPr/>
        </p:nvPicPr>
        <p:blipFill>
          <a:blip r:embed="rId3"/>
          <a:stretch>
            <a:fillRect/>
          </a:stretch>
        </p:blipFill>
        <p:spPr>
          <a:xfrm>
            <a:off x="9988485" y="59500"/>
            <a:ext cx="2024047" cy="1737511"/>
          </a:xfrm>
          <a:prstGeom prst="rect">
            <a:avLst/>
          </a:prstGeom>
        </p:spPr>
      </p:pic>
    </p:spTree>
    <p:extLst>
      <p:ext uri="{BB962C8B-B14F-4D97-AF65-F5344CB8AC3E}">
        <p14:creationId xmlns:p14="http://schemas.microsoft.com/office/powerpoint/2010/main" val="96016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91188" y="360219"/>
            <a:ext cx="8596668" cy="817418"/>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21037" t="24337" r="20931" b="10511"/>
          <a:stretch/>
        </p:blipFill>
        <p:spPr>
          <a:xfrm>
            <a:off x="691188" y="1316181"/>
            <a:ext cx="7858023" cy="4959928"/>
          </a:xfrm>
          <a:prstGeom prst="rect">
            <a:avLst/>
          </a:prstGeom>
        </p:spPr>
      </p:pic>
      <p:pic>
        <p:nvPicPr>
          <p:cNvPr id="3" name="Paveikslėlis 2"/>
          <p:cNvPicPr>
            <a:picLocks noChangeAspect="1"/>
          </p:cNvPicPr>
          <p:nvPr/>
        </p:nvPicPr>
        <p:blipFill>
          <a:blip r:embed="rId3"/>
          <a:stretch>
            <a:fillRect/>
          </a:stretch>
        </p:blipFill>
        <p:spPr>
          <a:xfrm>
            <a:off x="10016194" y="0"/>
            <a:ext cx="2024047" cy="1737511"/>
          </a:xfrm>
          <a:prstGeom prst="rect">
            <a:avLst/>
          </a:prstGeom>
        </p:spPr>
      </p:pic>
    </p:spTree>
    <p:extLst>
      <p:ext uri="{BB962C8B-B14F-4D97-AF65-F5344CB8AC3E}">
        <p14:creationId xmlns:p14="http://schemas.microsoft.com/office/powerpoint/2010/main" val="2988458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277091"/>
            <a:ext cx="8596668" cy="748145"/>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22847" t="26800" r="20185" b="10322"/>
          <a:stretch/>
        </p:blipFill>
        <p:spPr>
          <a:xfrm>
            <a:off x="677334" y="1233054"/>
            <a:ext cx="8589818" cy="5330504"/>
          </a:xfrm>
          <a:prstGeom prst="rect">
            <a:avLst/>
          </a:prstGeom>
        </p:spPr>
      </p:pic>
      <p:pic>
        <p:nvPicPr>
          <p:cNvPr id="3" name="Paveikslėlis 2"/>
          <p:cNvPicPr>
            <a:picLocks noChangeAspect="1"/>
          </p:cNvPicPr>
          <p:nvPr/>
        </p:nvPicPr>
        <p:blipFill>
          <a:blip r:embed="rId3"/>
          <a:stretch>
            <a:fillRect/>
          </a:stretch>
        </p:blipFill>
        <p:spPr>
          <a:xfrm>
            <a:off x="9988486" y="156480"/>
            <a:ext cx="2024047" cy="1737511"/>
          </a:xfrm>
          <a:prstGeom prst="rect">
            <a:avLst/>
          </a:prstGeom>
        </p:spPr>
      </p:pic>
    </p:spTree>
    <p:extLst>
      <p:ext uri="{BB962C8B-B14F-4D97-AF65-F5344CB8AC3E}">
        <p14:creationId xmlns:p14="http://schemas.microsoft.com/office/powerpoint/2010/main" val="402434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374073"/>
            <a:ext cx="8596668" cy="872836"/>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23699" t="26610" r="22101" b="14110"/>
          <a:stretch/>
        </p:blipFill>
        <p:spPr>
          <a:xfrm>
            <a:off x="401780" y="1108363"/>
            <a:ext cx="8696673" cy="5347855"/>
          </a:xfrm>
          <a:prstGeom prst="rect">
            <a:avLst/>
          </a:prstGeom>
        </p:spPr>
      </p:pic>
      <p:pic>
        <p:nvPicPr>
          <p:cNvPr id="3" name="Paveikslėlis 2"/>
          <p:cNvPicPr>
            <a:picLocks noChangeAspect="1"/>
          </p:cNvPicPr>
          <p:nvPr/>
        </p:nvPicPr>
        <p:blipFill>
          <a:blip r:embed="rId3"/>
          <a:stretch>
            <a:fillRect/>
          </a:stretch>
        </p:blipFill>
        <p:spPr>
          <a:xfrm>
            <a:off x="10043903" y="135699"/>
            <a:ext cx="2024047" cy="1737511"/>
          </a:xfrm>
          <a:prstGeom prst="rect">
            <a:avLst/>
          </a:prstGeom>
        </p:spPr>
      </p:pic>
    </p:spTree>
    <p:extLst>
      <p:ext uri="{BB962C8B-B14F-4D97-AF65-F5344CB8AC3E}">
        <p14:creationId xmlns:p14="http://schemas.microsoft.com/office/powerpoint/2010/main" val="415144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318655"/>
            <a:ext cx="8596668" cy="775855"/>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27746" t="29829" r="22634" b="17140"/>
          <a:stretch/>
        </p:blipFill>
        <p:spPr>
          <a:xfrm>
            <a:off x="512617" y="1330037"/>
            <a:ext cx="8554487" cy="5140036"/>
          </a:xfrm>
          <a:prstGeom prst="rect">
            <a:avLst/>
          </a:prstGeom>
        </p:spPr>
      </p:pic>
      <p:pic>
        <p:nvPicPr>
          <p:cNvPr id="3" name="Paveikslėlis 2"/>
          <p:cNvPicPr>
            <a:picLocks noChangeAspect="1"/>
          </p:cNvPicPr>
          <p:nvPr/>
        </p:nvPicPr>
        <p:blipFill>
          <a:blip r:embed="rId3"/>
          <a:stretch>
            <a:fillRect/>
          </a:stretch>
        </p:blipFill>
        <p:spPr>
          <a:xfrm>
            <a:off x="9933067" y="225754"/>
            <a:ext cx="2024047" cy="1737511"/>
          </a:xfrm>
          <a:prstGeom prst="rect">
            <a:avLst/>
          </a:prstGeom>
        </p:spPr>
      </p:pic>
    </p:spTree>
    <p:extLst>
      <p:ext uri="{BB962C8B-B14F-4D97-AF65-F5344CB8AC3E}">
        <p14:creationId xmlns:p14="http://schemas.microsoft.com/office/powerpoint/2010/main" val="189231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110836"/>
            <a:ext cx="8596668" cy="831273"/>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33602" t="33618" r="29982" b="14109"/>
          <a:stretch/>
        </p:blipFill>
        <p:spPr>
          <a:xfrm>
            <a:off x="677334" y="706582"/>
            <a:ext cx="7645824" cy="6151418"/>
          </a:xfrm>
          <a:prstGeom prst="rect">
            <a:avLst/>
          </a:prstGeom>
        </p:spPr>
      </p:pic>
      <p:pic>
        <p:nvPicPr>
          <p:cNvPr id="5" name="Paveikslėlis 4"/>
          <p:cNvPicPr>
            <a:picLocks noChangeAspect="1"/>
          </p:cNvPicPr>
          <p:nvPr/>
        </p:nvPicPr>
        <p:blipFill>
          <a:blip r:embed="rId3"/>
          <a:stretch>
            <a:fillRect/>
          </a:stretch>
        </p:blipFill>
        <p:spPr>
          <a:xfrm>
            <a:off x="9946921" y="246535"/>
            <a:ext cx="2024047" cy="1737511"/>
          </a:xfrm>
          <a:prstGeom prst="rect">
            <a:avLst/>
          </a:prstGeom>
        </p:spPr>
      </p:pic>
    </p:spTree>
    <p:extLst>
      <p:ext uri="{BB962C8B-B14F-4D97-AF65-F5344CB8AC3E}">
        <p14:creationId xmlns:p14="http://schemas.microsoft.com/office/powerpoint/2010/main" val="9700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110836"/>
            <a:ext cx="8596668" cy="775855"/>
          </a:xfrm>
        </p:spPr>
        <p:txBody>
          <a:bodyPr>
            <a:normAutofit/>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Turinio vietos rezervavimo ženklas 3"/>
          <p:cNvPicPr>
            <a:picLocks noGrp="1" noChangeAspect="1"/>
          </p:cNvPicPr>
          <p:nvPr>
            <p:ph idx="1"/>
          </p:nvPr>
        </p:nvPicPr>
        <p:blipFill rotWithShape="1">
          <a:blip r:embed="rId2"/>
          <a:srcRect l="27952" t="39404" r="27245" b="53935"/>
          <a:stretch/>
        </p:blipFill>
        <p:spPr>
          <a:xfrm>
            <a:off x="1622395" y="886691"/>
            <a:ext cx="5927859" cy="582323"/>
          </a:xfrm>
          <a:prstGeom prst="rect">
            <a:avLst/>
          </a:prstGeom>
        </p:spPr>
      </p:pic>
      <p:pic>
        <p:nvPicPr>
          <p:cNvPr id="5" name="Paveikslėlis 4"/>
          <p:cNvPicPr>
            <a:picLocks noChangeAspect="1"/>
          </p:cNvPicPr>
          <p:nvPr/>
        </p:nvPicPr>
        <p:blipFill rotWithShape="1">
          <a:blip r:embed="rId3"/>
          <a:srcRect l="26361" t="26988" r="26574" b="8428"/>
          <a:stretch/>
        </p:blipFill>
        <p:spPr>
          <a:xfrm>
            <a:off x="1400250" y="1469014"/>
            <a:ext cx="6787597" cy="5236586"/>
          </a:xfrm>
          <a:prstGeom prst="rect">
            <a:avLst/>
          </a:prstGeom>
        </p:spPr>
      </p:pic>
      <p:pic>
        <p:nvPicPr>
          <p:cNvPr id="6" name="Paveikslėlis 5"/>
          <p:cNvPicPr>
            <a:picLocks noChangeAspect="1"/>
          </p:cNvPicPr>
          <p:nvPr/>
        </p:nvPicPr>
        <p:blipFill>
          <a:blip r:embed="rId4"/>
          <a:stretch>
            <a:fillRect/>
          </a:stretch>
        </p:blipFill>
        <p:spPr>
          <a:xfrm>
            <a:off x="10002340" y="110836"/>
            <a:ext cx="2024047" cy="1737511"/>
          </a:xfrm>
          <a:prstGeom prst="rect">
            <a:avLst/>
          </a:prstGeom>
        </p:spPr>
      </p:pic>
    </p:spTree>
    <p:extLst>
      <p:ext uri="{BB962C8B-B14F-4D97-AF65-F5344CB8AC3E}">
        <p14:creationId xmlns:p14="http://schemas.microsoft.com/office/powerpoint/2010/main" val="70349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APIE KĄ KALBĖSIME?</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15880" y="2299135"/>
            <a:ext cx="8596668" cy="3880773"/>
          </a:xfrm>
        </p:spPr>
        <p:txBody>
          <a:bodyPr/>
          <a:lstStyle/>
          <a:p>
            <a:r>
              <a:rPr lang="lt-LT" dirty="0" smtClean="0">
                <a:latin typeface="Times New Roman" panose="02020603050405020304" pitchFamily="18" charset="0"/>
                <a:cs typeface="Times New Roman" panose="02020603050405020304" pitchFamily="18" charset="0"/>
              </a:rPr>
              <a:t>Kaip </a:t>
            </a:r>
            <a:r>
              <a:rPr lang="lt-LT" dirty="0">
                <a:latin typeface="Times New Roman" panose="02020603050405020304" pitchFamily="18" charset="0"/>
                <a:cs typeface="Times New Roman" panose="02020603050405020304" pitchFamily="18" charset="0"/>
              </a:rPr>
              <a:t>skaityti dokumentus: pagrindiniai </a:t>
            </a:r>
            <a:r>
              <a:rPr lang="lt-LT" dirty="0" smtClean="0">
                <a:latin typeface="Times New Roman" panose="02020603050405020304" pitchFamily="18" charset="0"/>
                <a:cs typeface="Times New Roman" panose="02020603050405020304" pitchFamily="18" charset="0"/>
              </a:rPr>
              <a:t>akcentai</a:t>
            </a:r>
            <a:r>
              <a:rPr lang="lt-LT" dirty="0">
                <a:latin typeface="Times New Roman" panose="02020603050405020304" pitchFamily="18" charset="0"/>
                <a:cs typeface="Times New Roman" panose="02020603050405020304" pitchFamily="18" charset="0"/>
              </a:rPr>
              <a:t>;</a:t>
            </a:r>
          </a:p>
          <a:p>
            <a:r>
              <a:rPr lang="lt-LT" dirty="0">
                <a:latin typeface="Times New Roman" panose="02020603050405020304" pitchFamily="18" charset="0"/>
                <a:cs typeface="Times New Roman" panose="02020603050405020304" pitchFamily="18" charset="0"/>
              </a:rPr>
              <a:t>Paraiškos </a:t>
            </a:r>
            <a:r>
              <a:rPr lang="lt-LT" dirty="0" smtClean="0">
                <a:latin typeface="Times New Roman" panose="02020603050405020304" pitchFamily="18" charset="0"/>
                <a:cs typeface="Times New Roman" panose="02020603050405020304" pitchFamily="18" charset="0"/>
              </a:rPr>
              <a:t>pildymas;</a:t>
            </a:r>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Projektų vertinimas ir </a:t>
            </a:r>
            <a:r>
              <a:rPr lang="lt-LT" dirty="0" smtClean="0">
                <a:latin typeface="Times New Roman" panose="02020603050405020304" pitchFamily="18" charset="0"/>
                <a:cs typeface="Times New Roman" panose="02020603050405020304" pitchFamily="18" charset="0"/>
              </a:rPr>
              <a:t>atranka;</a:t>
            </a:r>
          </a:p>
          <a:p>
            <a:r>
              <a:rPr lang="lt-LT" dirty="0">
                <a:latin typeface="Times New Roman" panose="02020603050405020304" pitchFamily="18" charset="0"/>
                <a:cs typeface="Times New Roman" panose="02020603050405020304" pitchFamily="18" charset="0"/>
              </a:rPr>
              <a:t>Bendrosios gyventojų kultūros sritis;</a:t>
            </a:r>
          </a:p>
          <a:p>
            <a:r>
              <a:rPr lang="pt-BR" dirty="0">
                <a:latin typeface="Times New Roman" panose="02020603050405020304" pitchFamily="18" charset="0"/>
                <a:cs typeface="Times New Roman" panose="02020603050405020304" pitchFamily="18" charset="0"/>
              </a:rPr>
              <a:t>Fizinio aktyvumo ir sporto plėtojimo sritis;</a:t>
            </a:r>
          </a:p>
          <a:p>
            <a:endParaRPr lang="lt-LT" dirty="0">
              <a:latin typeface="Times New Roman" panose="02020603050405020304" pitchFamily="18" charset="0"/>
              <a:cs typeface="Times New Roman" panose="02020603050405020304" pitchFamily="18" charset="0"/>
            </a:endParaRPr>
          </a:p>
          <a:p>
            <a:endParaRPr lang="lt-LT" dirty="0"/>
          </a:p>
          <a:p>
            <a:endParaRPr lang="lt-LT" dirty="0"/>
          </a:p>
        </p:txBody>
      </p:sp>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0329" y="193964"/>
            <a:ext cx="2024243" cy="1736436"/>
          </a:xfrm>
          <a:prstGeom prst="rect">
            <a:avLst/>
          </a:prstGeom>
        </p:spPr>
      </p:pic>
    </p:spTree>
    <p:extLst>
      <p:ext uri="{BB962C8B-B14F-4D97-AF65-F5344CB8AC3E}">
        <p14:creationId xmlns:p14="http://schemas.microsoft.com/office/powerpoint/2010/main" val="2145968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05043" y="443345"/>
            <a:ext cx="8596668" cy="803564"/>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25402" t="40246" r="25829" b="13163"/>
          <a:stretch/>
        </p:blipFill>
        <p:spPr>
          <a:xfrm>
            <a:off x="415636" y="1556327"/>
            <a:ext cx="8705966" cy="4676131"/>
          </a:xfrm>
          <a:prstGeom prst="rect">
            <a:avLst/>
          </a:prstGeom>
        </p:spPr>
      </p:pic>
      <p:pic>
        <p:nvPicPr>
          <p:cNvPr id="5" name="Paveikslėlis 4"/>
          <p:cNvPicPr>
            <a:picLocks noChangeAspect="1"/>
          </p:cNvPicPr>
          <p:nvPr/>
        </p:nvPicPr>
        <p:blipFill>
          <a:blip r:embed="rId3"/>
          <a:stretch>
            <a:fillRect/>
          </a:stretch>
        </p:blipFill>
        <p:spPr>
          <a:xfrm>
            <a:off x="10030049" y="135699"/>
            <a:ext cx="2024047" cy="1737511"/>
          </a:xfrm>
          <a:prstGeom prst="rect">
            <a:avLst/>
          </a:prstGeom>
        </p:spPr>
      </p:pic>
    </p:spTree>
    <p:extLst>
      <p:ext uri="{BB962C8B-B14F-4D97-AF65-F5344CB8AC3E}">
        <p14:creationId xmlns:p14="http://schemas.microsoft.com/office/powerpoint/2010/main" val="421162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374073"/>
            <a:ext cx="8596668" cy="914400"/>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Paveikslėlis 3"/>
          <p:cNvPicPr>
            <a:picLocks noChangeAspect="1"/>
          </p:cNvPicPr>
          <p:nvPr/>
        </p:nvPicPr>
        <p:blipFill rotWithShape="1">
          <a:blip r:embed="rId2"/>
          <a:srcRect l="30833" t="35322" r="24764" b="16004"/>
          <a:stretch/>
        </p:blipFill>
        <p:spPr>
          <a:xfrm>
            <a:off x="334479" y="1136073"/>
            <a:ext cx="8939523" cy="5509491"/>
          </a:xfrm>
          <a:prstGeom prst="rect">
            <a:avLst/>
          </a:prstGeom>
        </p:spPr>
      </p:pic>
      <p:pic>
        <p:nvPicPr>
          <p:cNvPr id="5" name="Paveikslėlis 4"/>
          <p:cNvPicPr>
            <a:picLocks noChangeAspect="1"/>
          </p:cNvPicPr>
          <p:nvPr/>
        </p:nvPicPr>
        <p:blipFill>
          <a:blip r:embed="rId3"/>
          <a:stretch>
            <a:fillRect/>
          </a:stretch>
        </p:blipFill>
        <p:spPr>
          <a:xfrm>
            <a:off x="9988484" y="55418"/>
            <a:ext cx="2024047" cy="1737511"/>
          </a:xfrm>
          <a:prstGeom prst="rect">
            <a:avLst/>
          </a:prstGeom>
        </p:spPr>
      </p:pic>
    </p:spTree>
    <p:extLst>
      <p:ext uri="{BB962C8B-B14F-4D97-AF65-F5344CB8AC3E}">
        <p14:creationId xmlns:p14="http://schemas.microsoft.com/office/powerpoint/2010/main" val="1761152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235527"/>
            <a:ext cx="8596668" cy="775855"/>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Turinio vietos rezervavimo ženklas 3"/>
          <p:cNvPicPr>
            <a:picLocks noGrp="1" noChangeAspect="1"/>
          </p:cNvPicPr>
          <p:nvPr>
            <p:ph idx="1"/>
          </p:nvPr>
        </p:nvPicPr>
        <p:blipFill rotWithShape="1">
          <a:blip r:embed="rId2"/>
          <a:srcRect l="25284" t="27860" r="21335" b="20026"/>
          <a:stretch/>
        </p:blipFill>
        <p:spPr>
          <a:xfrm>
            <a:off x="318654" y="1191491"/>
            <a:ext cx="9339483" cy="5126181"/>
          </a:xfrm>
          <a:prstGeom prst="rect">
            <a:avLst/>
          </a:prstGeom>
        </p:spPr>
      </p:pic>
      <p:sp>
        <p:nvSpPr>
          <p:cNvPr id="5" name="Ovalas 4"/>
          <p:cNvSpPr/>
          <p:nvPr/>
        </p:nvSpPr>
        <p:spPr>
          <a:xfrm>
            <a:off x="4115559" y="5389417"/>
            <a:ext cx="1745672" cy="1108364"/>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sp>
        <p:nvSpPr>
          <p:cNvPr id="6" name="Rodyklė dešinėn 5"/>
          <p:cNvSpPr/>
          <p:nvPr/>
        </p:nvSpPr>
        <p:spPr>
          <a:xfrm>
            <a:off x="2923310" y="5763490"/>
            <a:ext cx="955963" cy="5541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2930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19139" y="498764"/>
            <a:ext cx="8596668" cy="803564"/>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teikti paraišką elektroniniu būdu?</a:t>
            </a:r>
          </a:p>
        </p:txBody>
      </p:sp>
      <p:pic>
        <p:nvPicPr>
          <p:cNvPr id="4" name="Turinio vietos rezervavimo ženklas 3"/>
          <p:cNvPicPr>
            <a:picLocks noGrp="1" noChangeAspect="1"/>
          </p:cNvPicPr>
          <p:nvPr>
            <p:ph idx="1"/>
          </p:nvPr>
        </p:nvPicPr>
        <p:blipFill rotWithShape="1">
          <a:blip r:embed="rId2"/>
          <a:srcRect l="24079" t="40353" r="22940" b="23238"/>
          <a:stretch/>
        </p:blipFill>
        <p:spPr>
          <a:xfrm>
            <a:off x="168953" y="1620980"/>
            <a:ext cx="9897041" cy="3823855"/>
          </a:xfrm>
          <a:prstGeom prst="rect">
            <a:avLst/>
          </a:prstGeom>
        </p:spPr>
      </p:pic>
      <p:pic>
        <p:nvPicPr>
          <p:cNvPr id="5" name="Paveikslėlis 4"/>
          <p:cNvPicPr>
            <a:picLocks noChangeAspect="1"/>
          </p:cNvPicPr>
          <p:nvPr/>
        </p:nvPicPr>
        <p:blipFill>
          <a:blip r:embed="rId3"/>
          <a:stretch>
            <a:fillRect/>
          </a:stretch>
        </p:blipFill>
        <p:spPr>
          <a:xfrm>
            <a:off x="10065994" y="31790"/>
            <a:ext cx="2024047" cy="1737511"/>
          </a:xfrm>
          <a:prstGeom prst="rect">
            <a:avLst/>
          </a:prstGeom>
        </p:spPr>
      </p:pic>
    </p:spTree>
    <p:extLst>
      <p:ext uri="{BB962C8B-B14F-4D97-AF65-F5344CB8AC3E}">
        <p14:creationId xmlns:p14="http://schemas.microsoft.com/office/powerpoint/2010/main" val="640048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apvalintas stačiakampis 11"/>
          <p:cNvSpPr/>
          <p:nvPr/>
        </p:nvSpPr>
        <p:spPr>
          <a:xfrm>
            <a:off x="727362" y="1097764"/>
            <a:ext cx="8492837" cy="111896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lt-LT" sz="3200" b="1" dirty="0">
                <a:latin typeface="Times New Roman" panose="02020603050405020304" pitchFamily="18" charset="0"/>
                <a:cs typeface="Times New Roman" panose="02020603050405020304" pitchFamily="18" charset="0"/>
              </a:rPr>
              <a:t>Bendrosios gyventojų kultūros ugdymas</a:t>
            </a:r>
          </a:p>
        </p:txBody>
      </p:sp>
      <p:sp>
        <p:nvSpPr>
          <p:cNvPr id="13" name="Suapvalintas stačiakampis 12"/>
          <p:cNvSpPr/>
          <p:nvPr/>
        </p:nvSpPr>
        <p:spPr>
          <a:xfrm>
            <a:off x="498765" y="3477488"/>
            <a:ext cx="2479962" cy="174567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lt-LT" b="1" dirty="0" smtClean="0">
                <a:latin typeface="Times New Roman" panose="02020603050405020304" pitchFamily="18" charset="0"/>
                <a:cs typeface="Times New Roman" panose="02020603050405020304" pitchFamily="18" charset="0"/>
              </a:rPr>
              <a:t>2.1. Įtraukios </a:t>
            </a:r>
            <a:r>
              <a:rPr lang="lt-LT" b="1" dirty="0">
                <a:latin typeface="Times New Roman" panose="02020603050405020304" pitchFamily="18" charset="0"/>
                <a:cs typeface="Times New Roman" panose="02020603050405020304" pitchFamily="18" charset="0"/>
              </a:rPr>
              <a:t>kultūros skatinimas</a:t>
            </a:r>
          </a:p>
        </p:txBody>
      </p:sp>
      <p:sp>
        <p:nvSpPr>
          <p:cNvPr id="14" name="Suapvalintas stačiakampis 13"/>
          <p:cNvSpPr/>
          <p:nvPr/>
        </p:nvSpPr>
        <p:spPr>
          <a:xfrm>
            <a:off x="3444585" y="3477489"/>
            <a:ext cx="2594264" cy="174567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t-LT" b="1" dirty="0" smtClean="0">
                <a:latin typeface="Times New Roman" panose="02020603050405020304" pitchFamily="18" charset="0"/>
                <a:cs typeface="Times New Roman" panose="02020603050405020304" pitchFamily="18" charset="0"/>
              </a:rPr>
              <a:t>2.2. T</a:t>
            </a:r>
            <a:r>
              <a:rPr lang="fi-FI" b="1" dirty="0" smtClean="0">
                <a:latin typeface="Times New Roman" panose="02020603050405020304" pitchFamily="18" charset="0"/>
                <a:cs typeface="Times New Roman" panose="02020603050405020304" pitchFamily="18" charset="0"/>
              </a:rPr>
              <a:t>arptautiniai </a:t>
            </a:r>
            <a:r>
              <a:rPr lang="fi-FI" b="1" dirty="0">
                <a:latin typeface="Times New Roman" panose="02020603050405020304" pitchFamily="18" charset="0"/>
                <a:cs typeface="Times New Roman" panose="02020603050405020304" pitchFamily="18" charset="0"/>
              </a:rPr>
              <a:t>tęstiniai miesto įvaizdį kuriantys renginiai</a:t>
            </a:r>
            <a:endParaRPr lang="lt-LT" b="1" dirty="0">
              <a:latin typeface="Times New Roman" panose="02020603050405020304" pitchFamily="18" charset="0"/>
              <a:cs typeface="Times New Roman" panose="02020603050405020304" pitchFamily="18" charset="0"/>
            </a:endParaRPr>
          </a:p>
        </p:txBody>
      </p:sp>
      <p:sp>
        <p:nvSpPr>
          <p:cNvPr id="15" name="Suapvalintas stačiakampis 14"/>
          <p:cNvSpPr/>
          <p:nvPr/>
        </p:nvSpPr>
        <p:spPr>
          <a:xfrm>
            <a:off x="6629399" y="3477489"/>
            <a:ext cx="2590800" cy="174567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lt-LT" b="1" dirty="0" smtClean="0">
                <a:latin typeface="Times New Roman" panose="02020603050405020304" pitchFamily="18" charset="0"/>
                <a:cs typeface="Times New Roman" panose="02020603050405020304" pitchFamily="18" charset="0"/>
              </a:rPr>
              <a:t>2.3. Projekto </a:t>
            </a:r>
            <a:r>
              <a:rPr lang="lt-LT" b="1" dirty="0">
                <a:latin typeface="Times New Roman" panose="02020603050405020304" pitchFamily="18" charset="0"/>
                <a:cs typeface="Times New Roman" panose="02020603050405020304" pitchFamily="18" charset="0"/>
              </a:rPr>
              <a:t>„Kaunas – Europos kultūros sostinė 2022“ </a:t>
            </a:r>
            <a:r>
              <a:rPr lang="lt-LT" b="1" dirty="0" smtClean="0">
                <a:latin typeface="Times New Roman" panose="02020603050405020304" pitchFamily="18" charset="0"/>
                <a:cs typeface="Times New Roman" panose="02020603050405020304" pitchFamily="18" charset="0"/>
              </a:rPr>
              <a:t>įgyvendinimas</a:t>
            </a:r>
            <a:endParaRPr lang="lt-LT" b="1" dirty="0">
              <a:latin typeface="Times New Roman" panose="02020603050405020304" pitchFamily="18" charset="0"/>
              <a:cs typeface="Times New Roman" panose="02020603050405020304" pitchFamily="18" charset="0"/>
            </a:endParaRPr>
          </a:p>
        </p:txBody>
      </p:sp>
      <p:pic>
        <p:nvPicPr>
          <p:cNvPr id="16" name="Paveikslėlis 15"/>
          <p:cNvPicPr>
            <a:picLocks noChangeAspect="1"/>
          </p:cNvPicPr>
          <p:nvPr/>
        </p:nvPicPr>
        <p:blipFill>
          <a:blip r:embed="rId2"/>
          <a:stretch>
            <a:fillRect/>
          </a:stretch>
        </p:blipFill>
        <p:spPr>
          <a:xfrm>
            <a:off x="7510235" y="2570017"/>
            <a:ext cx="829128" cy="682811"/>
          </a:xfrm>
          <a:prstGeom prst="rect">
            <a:avLst/>
          </a:prstGeom>
        </p:spPr>
      </p:pic>
      <p:pic>
        <p:nvPicPr>
          <p:cNvPr id="17" name="Paveikslėlis 16"/>
          <p:cNvPicPr>
            <a:picLocks noChangeAspect="1"/>
          </p:cNvPicPr>
          <p:nvPr/>
        </p:nvPicPr>
        <p:blipFill>
          <a:blip r:embed="rId2"/>
          <a:stretch>
            <a:fillRect/>
          </a:stretch>
        </p:blipFill>
        <p:spPr>
          <a:xfrm>
            <a:off x="1324182" y="2570016"/>
            <a:ext cx="829128" cy="682811"/>
          </a:xfrm>
          <a:prstGeom prst="rect">
            <a:avLst/>
          </a:prstGeom>
        </p:spPr>
      </p:pic>
      <p:pic>
        <p:nvPicPr>
          <p:cNvPr id="18" name="Paveikslėlis 17"/>
          <p:cNvPicPr>
            <a:picLocks noChangeAspect="1"/>
          </p:cNvPicPr>
          <p:nvPr/>
        </p:nvPicPr>
        <p:blipFill>
          <a:blip r:embed="rId3"/>
          <a:stretch>
            <a:fillRect/>
          </a:stretch>
        </p:blipFill>
        <p:spPr>
          <a:xfrm>
            <a:off x="9933067" y="479218"/>
            <a:ext cx="2024047" cy="1737511"/>
          </a:xfrm>
          <a:prstGeom prst="rect">
            <a:avLst/>
          </a:prstGeom>
        </p:spPr>
      </p:pic>
      <p:pic>
        <p:nvPicPr>
          <p:cNvPr id="19" name="Paveikslėlis 18"/>
          <p:cNvPicPr>
            <a:picLocks noChangeAspect="1"/>
          </p:cNvPicPr>
          <p:nvPr/>
        </p:nvPicPr>
        <p:blipFill>
          <a:blip r:embed="rId4"/>
          <a:stretch>
            <a:fillRect/>
          </a:stretch>
        </p:blipFill>
        <p:spPr>
          <a:xfrm>
            <a:off x="4417208" y="2570016"/>
            <a:ext cx="829128" cy="682811"/>
          </a:xfrm>
          <a:prstGeom prst="rect">
            <a:avLst/>
          </a:prstGeom>
        </p:spPr>
      </p:pic>
    </p:spTree>
    <p:extLst>
      <p:ext uri="{BB962C8B-B14F-4D97-AF65-F5344CB8AC3E}">
        <p14:creationId xmlns:p14="http://schemas.microsoft.com/office/powerpoint/2010/main" val="1500583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Lentelė 11"/>
          <p:cNvGraphicFramePr>
            <a:graphicFrameLocks noGrp="1"/>
          </p:cNvGraphicFramePr>
          <p:nvPr>
            <p:extLst>
              <p:ext uri="{D42A27DB-BD31-4B8C-83A1-F6EECF244321}">
                <p14:modId xmlns:p14="http://schemas.microsoft.com/office/powerpoint/2010/main" val="150317510"/>
              </p:ext>
            </p:extLst>
          </p:nvPr>
        </p:nvGraphicFramePr>
        <p:xfrm>
          <a:off x="180108" y="207819"/>
          <a:ext cx="9116292" cy="6492240"/>
        </p:xfrm>
        <a:graphic>
          <a:graphicData uri="http://schemas.openxmlformats.org/drawingml/2006/table">
            <a:tbl>
              <a:tblPr firstRow="1" bandRow="1">
                <a:tableStyleId>{10A1B5D5-9B99-4C35-A422-299274C87663}</a:tableStyleId>
              </a:tblPr>
              <a:tblGrid>
                <a:gridCol w="9116292">
                  <a:extLst>
                    <a:ext uri="{9D8B030D-6E8A-4147-A177-3AD203B41FA5}">
                      <a16:colId xmlns:a16="http://schemas.microsoft.com/office/drawing/2014/main" val="1356172099"/>
                    </a:ext>
                  </a:extLst>
                </a:gridCol>
              </a:tblGrid>
              <a:tr h="351242">
                <a:tc>
                  <a:txBody>
                    <a:bodyPr/>
                    <a:lstStyle/>
                    <a:p>
                      <a:pPr algn="ctr"/>
                      <a:r>
                        <a:rPr lang="fi-FI" b="1" dirty="0" smtClean="0">
                          <a:latin typeface="Times New Roman" panose="02020603050405020304" pitchFamily="18" charset="0"/>
                          <a:cs typeface="Times New Roman" panose="02020603050405020304" pitchFamily="18" charset="0"/>
                        </a:rPr>
                        <a:t>2.1. Prioritetas – įtraukios kultūros skatinimas</a:t>
                      </a:r>
                      <a:endParaRPr lang="lt-LT"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86966399"/>
                  </a:ext>
                </a:extLst>
              </a:tr>
              <a:tr h="2195262">
                <a:tc>
                  <a:txBody>
                    <a:bodyPr/>
                    <a:lstStyle/>
                    <a:p>
                      <a:r>
                        <a:rPr lang="lt-LT" b="0" dirty="0" smtClean="0">
                          <a:latin typeface="Times New Roman" panose="02020603050405020304" pitchFamily="18" charset="0"/>
                          <a:cs typeface="Times New Roman" panose="02020603050405020304" pitchFamily="18" charset="0"/>
                        </a:rPr>
                        <a:t>2.1.1. Kultūrinės </a:t>
                      </a:r>
                      <a:r>
                        <a:rPr lang="lt-LT" b="0" dirty="0" err="1" smtClean="0">
                          <a:latin typeface="Times New Roman" panose="02020603050405020304" pitchFamily="18" charset="0"/>
                          <a:cs typeface="Times New Roman" panose="02020603050405020304" pitchFamily="18" charset="0"/>
                        </a:rPr>
                        <a:t>įtraukties</a:t>
                      </a:r>
                      <a:r>
                        <a:rPr lang="lt-LT" b="0" dirty="0" smtClean="0">
                          <a:latin typeface="Times New Roman" panose="02020603050405020304" pitchFamily="18" charset="0"/>
                          <a:cs typeface="Times New Roman" panose="02020603050405020304" pitchFamily="18" charset="0"/>
                        </a:rPr>
                        <a:t> projektai, skirti įvairių miesto dalių bendruomenės nariams ir skatinantys kultūrinės raiškos įvairovę, kūrybišką laisvalaikio užimtumą, bendruomenės narių įsitraukimą į naujas veiklas ir dalyvavimą kūrybos procese; projektai, skatinantys tarpkultūrinį dialogą, tautinių bendrijų </a:t>
                      </a:r>
                      <a:r>
                        <a:rPr lang="lt-LT" b="0" dirty="0" err="1" smtClean="0">
                          <a:latin typeface="Times New Roman" panose="02020603050405020304" pitchFamily="18" charset="0"/>
                          <a:cs typeface="Times New Roman" panose="02020603050405020304" pitchFamily="18" charset="0"/>
                        </a:rPr>
                        <a:t>įtrauktį</a:t>
                      </a:r>
                      <a:r>
                        <a:rPr lang="lt-LT" b="0" dirty="0" smtClean="0">
                          <a:latin typeface="Times New Roman" panose="02020603050405020304" pitchFamily="18" charset="0"/>
                          <a:cs typeface="Times New Roman" panose="02020603050405020304" pitchFamily="18" charset="0"/>
                        </a:rPr>
                        <a:t>, atminties aktualizavimą, sujungiantys skirtingų kartų interesus, orientuoti į integraciją ir skirti įvairioms socialinėms grupėms (vaikams, jaunimui, šeimoms, socialinę atskirtį patiriantiems asmenims, skirtingoms kartoms ir kt.); projektai, įprasminantys turtingą miesto istoriją ir jos kūrėjus, skatinantys pasididžiavimą vieta, kurioje gyvename (pirmenybė teikiama nemokamoms veikloms ar renginiams).</a:t>
                      </a:r>
                      <a:endParaRPr lang="lt-LT"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44890394"/>
                  </a:ext>
                </a:extLst>
              </a:tr>
              <a:tr h="1404968">
                <a:tc>
                  <a:txBody>
                    <a:bodyPr/>
                    <a:lstStyle/>
                    <a:p>
                      <a:r>
                        <a:rPr lang="lt-LT" dirty="0" smtClean="0">
                          <a:latin typeface="Times New Roman" panose="02020603050405020304" pitchFamily="18" charset="0"/>
                          <a:cs typeface="Times New Roman" panose="02020603050405020304" pitchFamily="18" charset="0"/>
                        </a:rPr>
                        <a:t>2.1.2. Edukaciniai projektai (ne vasaros metu), skirti įvairaus amžiaus vaikams integruoti į ugdymo procesą (veiklas) mokyklose ir (ar) ikimokyklinio ugdymo įstaigose (įvairios kūrybinės veiklos, dirbtuvės, įtraukiančios į kūrybinius procesus, teikiančios žinių apie kultūrą, įvairių sričių meną). Privaloma pateikti suderinimą su ugdymo įstaiga, kurioje planuojama vykdyti veiklas. Projekto veiklose turi dalyvauti ne mažiau kaip 30 ugdytinių.</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3512186"/>
                  </a:ext>
                </a:extLst>
              </a:tr>
              <a:tr h="878105">
                <a:tc>
                  <a:txBody>
                    <a:bodyPr/>
                    <a:lstStyle/>
                    <a:p>
                      <a:r>
                        <a:rPr lang="lt-LT" dirty="0" smtClean="0">
                          <a:latin typeface="Times New Roman" panose="02020603050405020304" pitchFamily="18" charset="0"/>
                          <a:cs typeface="Times New Roman" panose="02020603050405020304" pitchFamily="18" charset="0"/>
                        </a:rPr>
                        <a:t>2.1.3. Nauji, organizuojami pirmą kartą ir 2019 m. vyksiantys Kaune kūrybiniai projektai, įprasminantys Kauno – laikinosios sostinės – 100 metų paminėjimą ir sudarantys sąlygas miesto bendruomenei įsitraukti į kūrybinį procesą ir jame dalyvauti.</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40780043"/>
                  </a:ext>
                </a:extLst>
              </a:tr>
              <a:tr h="1404968">
                <a:tc>
                  <a:txBody>
                    <a:bodyPr/>
                    <a:lstStyle/>
                    <a:p>
                      <a:r>
                        <a:rPr lang="lt-LT" dirty="0" smtClean="0">
                          <a:latin typeface="Times New Roman" panose="02020603050405020304" pitchFamily="18" charset="0"/>
                          <a:cs typeface="Times New Roman" panose="02020603050405020304" pitchFamily="18" charset="0"/>
                        </a:rPr>
                        <a:t>2.1.4. Įvairių kultūros ir meno sričių projektai, pristatantys Kauno miestą, Lietuvos etninę kultūrą užsienyje ir didinantys miesto žinomumą tarptautiniu mastu. Pareiškėjas turi turėti kultūros ir meno organizacijos (profesionalios agentūros, festivalio, scenos meno organizacijos ir kt.) kvietimą ir (arba) susitarimą (patvirtinimą) dėl dalyvavimo tarptautiniame renginyje, kultūros projekte užsienyje.</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9500812"/>
                  </a:ext>
                </a:extLst>
              </a:tr>
            </a:tbl>
          </a:graphicData>
        </a:graphic>
      </p:graphicFrame>
      <p:pic>
        <p:nvPicPr>
          <p:cNvPr id="13" name="Paveikslėlis 12"/>
          <p:cNvPicPr>
            <a:picLocks noChangeAspect="1"/>
          </p:cNvPicPr>
          <p:nvPr/>
        </p:nvPicPr>
        <p:blipFill>
          <a:blip r:embed="rId2"/>
          <a:stretch>
            <a:fillRect/>
          </a:stretch>
        </p:blipFill>
        <p:spPr>
          <a:xfrm>
            <a:off x="10167953" y="207819"/>
            <a:ext cx="2024047" cy="1737511"/>
          </a:xfrm>
          <a:prstGeom prst="rect">
            <a:avLst/>
          </a:prstGeom>
        </p:spPr>
      </p:pic>
    </p:spTree>
    <p:extLst>
      <p:ext uri="{BB962C8B-B14F-4D97-AF65-F5344CB8AC3E}">
        <p14:creationId xmlns:p14="http://schemas.microsoft.com/office/powerpoint/2010/main" val="3050859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941835586"/>
              </p:ext>
            </p:extLst>
          </p:nvPr>
        </p:nvGraphicFramePr>
        <p:xfrm>
          <a:off x="677863" y="1961342"/>
          <a:ext cx="8596312" cy="1554480"/>
        </p:xfrm>
        <a:graphic>
          <a:graphicData uri="http://schemas.openxmlformats.org/drawingml/2006/table">
            <a:tbl>
              <a:tblPr firstRow="1" bandRow="1">
                <a:tableStyleId>{FABFCF23-3B69-468F-B69F-88F6DE6A72F2}</a:tableStyleId>
              </a:tblPr>
              <a:tblGrid>
                <a:gridCol w="8596312">
                  <a:extLst>
                    <a:ext uri="{9D8B030D-6E8A-4147-A177-3AD203B41FA5}">
                      <a16:colId xmlns:a16="http://schemas.microsoft.com/office/drawing/2014/main" val="963561702"/>
                    </a:ext>
                  </a:extLst>
                </a:gridCol>
              </a:tblGrid>
              <a:tr h="0">
                <a:tc>
                  <a:txBody>
                    <a:bodyPr/>
                    <a:lstStyle/>
                    <a:p>
                      <a:pPr algn="ctr"/>
                      <a:r>
                        <a:rPr lang="fi-FI" dirty="0" smtClean="0">
                          <a:latin typeface="Times New Roman" panose="02020603050405020304" pitchFamily="18" charset="0"/>
                          <a:cs typeface="Times New Roman" panose="02020603050405020304" pitchFamily="18" charset="0"/>
                        </a:rPr>
                        <a:t>2.2. Prioritetas – tarptautiniai tęstiniai miesto įvaizdį kuriantys renginiai</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103917"/>
                  </a:ext>
                </a:extLst>
              </a:tr>
              <a:tr h="1171070">
                <a:tc>
                  <a:txBody>
                    <a:bodyPr/>
                    <a:lstStyle/>
                    <a:p>
                      <a:r>
                        <a:rPr lang="lt-LT" dirty="0" smtClean="0">
                          <a:latin typeface="Times New Roman" panose="02020603050405020304" pitchFamily="18" charset="0"/>
                          <a:cs typeface="Times New Roman" panose="02020603050405020304" pitchFamily="18" charset="0"/>
                        </a:rPr>
                        <a:t>2.2.1. Tarptautiniai tęstiniai renginiai, projektai, formuojantys miesto įvaizdį, kuriantys miesto tapatybę ir išskirtinumą, vykstantys Kauno miesto viešose vietose (pavyzdžiui, parkuose, skveruose, aikštėse ir pan.) ir (ar) visuomeninės paskirties objektuose (pavyzdžiui, bažnyčiose, stotyse, įvairiose salėse ir pan.). </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8771680"/>
                  </a:ext>
                </a:extLst>
              </a:tr>
            </a:tbl>
          </a:graphicData>
        </a:graphic>
      </p:graphicFrame>
      <p:graphicFrame>
        <p:nvGraphicFramePr>
          <p:cNvPr id="5" name="Lentelė 4"/>
          <p:cNvGraphicFramePr>
            <a:graphicFrameLocks noGrp="1"/>
          </p:cNvGraphicFramePr>
          <p:nvPr>
            <p:extLst>
              <p:ext uri="{D42A27DB-BD31-4B8C-83A1-F6EECF244321}">
                <p14:modId xmlns:p14="http://schemas.microsoft.com/office/powerpoint/2010/main" val="3699036232"/>
              </p:ext>
            </p:extLst>
          </p:nvPr>
        </p:nvGraphicFramePr>
        <p:xfrm>
          <a:off x="677863" y="3710247"/>
          <a:ext cx="8596312" cy="1155469"/>
        </p:xfrm>
        <a:graphic>
          <a:graphicData uri="http://schemas.openxmlformats.org/drawingml/2006/table">
            <a:tbl>
              <a:tblPr firstRow="1" bandRow="1">
                <a:tableStyleId>{5C22544A-7EE6-4342-B048-85BDC9FD1C3A}</a:tableStyleId>
              </a:tblPr>
              <a:tblGrid>
                <a:gridCol w="8596312">
                  <a:extLst>
                    <a:ext uri="{9D8B030D-6E8A-4147-A177-3AD203B41FA5}">
                      <a16:colId xmlns:a16="http://schemas.microsoft.com/office/drawing/2014/main" val="2735188450"/>
                    </a:ext>
                  </a:extLst>
                </a:gridCol>
              </a:tblGrid>
              <a:tr h="515389">
                <a:tc>
                  <a:txBody>
                    <a:bodyPr/>
                    <a:lstStyle/>
                    <a:p>
                      <a:pPr algn="ctr"/>
                      <a:r>
                        <a:rPr lang="lt-LT" dirty="0" smtClean="0">
                          <a:latin typeface="Times New Roman" panose="02020603050405020304" pitchFamily="18" charset="0"/>
                          <a:cs typeface="Times New Roman" panose="02020603050405020304" pitchFamily="18" charset="0"/>
                        </a:rPr>
                        <a:t>2.3. Prioritetas – projekto „Kaunas – Europos kultūros sostinė 2022“ įgyvendinimas</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50261841"/>
                  </a:ext>
                </a:extLst>
              </a:tr>
              <a:tr h="577447">
                <a:tc>
                  <a:txBody>
                    <a:bodyPr/>
                    <a:lstStyle/>
                    <a:p>
                      <a:r>
                        <a:rPr lang="lt-LT" dirty="0" smtClean="0">
                          <a:latin typeface="Times New Roman" panose="02020603050405020304" pitchFamily="18" charset="0"/>
                          <a:cs typeface="Times New Roman" panose="02020603050405020304" pitchFamily="18" charset="0"/>
                        </a:rPr>
                        <a:t>2.3.1.</a:t>
                      </a:r>
                      <a:r>
                        <a:rPr lang="lt-LT" baseline="0" dirty="0" smtClean="0">
                          <a:latin typeface="Times New Roman" panose="02020603050405020304" pitchFamily="18" charset="0"/>
                          <a:cs typeface="Times New Roman" panose="02020603050405020304" pitchFamily="18" charset="0"/>
                        </a:rPr>
                        <a:t> </a:t>
                      </a:r>
                      <a:r>
                        <a:rPr lang="lt-LT" dirty="0" smtClean="0">
                          <a:latin typeface="Times New Roman" panose="02020603050405020304" pitchFamily="18" charset="0"/>
                          <a:cs typeface="Times New Roman" panose="02020603050405020304" pitchFamily="18" charset="0"/>
                        </a:rPr>
                        <a:t>Tęstinės veiklos organizavimas, vykdant projektą „Kaunas – Europos kultūros sostinė 2022“.</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9505089"/>
                  </a:ext>
                </a:extLst>
              </a:tr>
            </a:tbl>
          </a:graphicData>
        </a:graphic>
      </p:graphicFrame>
      <p:pic>
        <p:nvPicPr>
          <p:cNvPr id="6" name="Paveikslėlis 5"/>
          <p:cNvPicPr>
            <a:picLocks noChangeAspect="1"/>
          </p:cNvPicPr>
          <p:nvPr/>
        </p:nvPicPr>
        <p:blipFill>
          <a:blip r:embed="rId2"/>
          <a:stretch>
            <a:fillRect/>
          </a:stretch>
        </p:blipFill>
        <p:spPr>
          <a:xfrm>
            <a:off x="10002340" y="223831"/>
            <a:ext cx="2024047" cy="1737511"/>
          </a:xfrm>
          <a:prstGeom prst="rect">
            <a:avLst/>
          </a:prstGeom>
        </p:spPr>
      </p:pic>
    </p:spTree>
    <p:extLst>
      <p:ext uri="{BB962C8B-B14F-4D97-AF65-F5344CB8AC3E}">
        <p14:creationId xmlns:p14="http://schemas.microsoft.com/office/powerpoint/2010/main" val="637351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775855"/>
          </a:xfrm>
        </p:spPr>
        <p:txBody>
          <a:bodyPr>
            <a:normAutofit/>
          </a:bodyPr>
          <a:lstStyle/>
          <a:p>
            <a:pPr algn="ctr"/>
            <a:r>
              <a:rPr lang="lt-LT" b="1" dirty="0" smtClean="0">
                <a:solidFill>
                  <a:schemeClr val="tx1"/>
                </a:solidFill>
                <a:latin typeface="Times New Roman" panose="02020603050405020304" pitchFamily="18" charset="0"/>
                <a:cs typeface="Times New Roman" panose="02020603050405020304" pitchFamily="18" charset="0"/>
              </a:rPr>
              <a:t>NAUJOVĖS</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385455"/>
            <a:ext cx="4876800" cy="4876800"/>
          </a:xfrm>
          <a:prstGeom prst="rect">
            <a:avLst/>
          </a:prstGeom>
        </p:spPr>
      </p:pic>
      <p:pic>
        <p:nvPicPr>
          <p:cNvPr id="6" name="Paveikslėlis 5"/>
          <p:cNvPicPr>
            <a:picLocks noChangeAspect="1"/>
          </p:cNvPicPr>
          <p:nvPr/>
        </p:nvPicPr>
        <p:blipFill>
          <a:blip r:embed="rId3"/>
          <a:stretch>
            <a:fillRect/>
          </a:stretch>
        </p:blipFill>
        <p:spPr>
          <a:xfrm>
            <a:off x="9933067" y="128771"/>
            <a:ext cx="2024047" cy="1737511"/>
          </a:xfrm>
          <a:prstGeom prst="rect">
            <a:avLst/>
          </a:prstGeom>
        </p:spPr>
      </p:pic>
    </p:spTree>
    <p:extLst>
      <p:ext uri="{BB962C8B-B14F-4D97-AF65-F5344CB8AC3E}">
        <p14:creationId xmlns:p14="http://schemas.microsoft.com/office/powerpoint/2010/main" val="3612332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apvalintas stačiakampis 3"/>
          <p:cNvSpPr/>
          <p:nvPr/>
        </p:nvSpPr>
        <p:spPr>
          <a:xfrm>
            <a:off x="997527" y="845127"/>
            <a:ext cx="7578437" cy="13161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sz="3200" b="1" dirty="0">
                <a:latin typeface="Times New Roman" panose="02020603050405020304" pitchFamily="18" charset="0"/>
                <a:cs typeface="Times New Roman" panose="02020603050405020304" pitchFamily="18" charset="0"/>
              </a:rPr>
              <a:t>Fizinio aktyvumo ir sporto plėtojimas</a:t>
            </a:r>
            <a:endParaRPr lang="lt-LT" sz="3200" b="1" dirty="0">
              <a:latin typeface="Times New Roman" panose="02020603050405020304" pitchFamily="18" charset="0"/>
              <a:cs typeface="Times New Roman" panose="02020603050405020304" pitchFamily="18" charset="0"/>
            </a:endParaRPr>
          </a:p>
        </p:txBody>
      </p:sp>
      <p:sp>
        <p:nvSpPr>
          <p:cNvPr id="6" name="Suapvalintas stačiakampis 5"/>
          <p:cNvSpPr/>
          <p:nvPr/>
        </p:nvSpPr>
        <p:spPr>
          <a:xfrm>
            <a:off x="3498272" y="3616036"/>
            <a:ext cx="2576946" cy="249381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lt-LT" b="1" dirty="0" smtClean="0">
                <a:latin typeface="Times New Roman" panose="02020603050405020304" pitchFamily="18" charset="0"/>
                <a:cs typeface="Times New Roman" panose="02020603050405020304" pitchFamily="18" charset="0"/>
              </a:rPr>
              <a:t>2.2. Aktyvaus </a:t>
            </a:r>
            <a:r>
              <a:rPr lang="lt-LT" b="1" dirty="0">
                <a:latin typeface="Times New Roman" panose="02020603050405020304" pitchFamily="18" charset="0"/>
                <a:cs typeface="Times New Roman" panose="02020603050405020304" pitchFamily="18" charset="0"/>
              </a:rPr>
              <a:t>laisvalaikio ir fizinio aktyvumo veiklų organizavimas</a:t>
            </a:r>
          </a:p>
        </p:txBody>
      </p:sp>
      <p:sp>
        <p:nvSpPr>
          <p:cNvPr id="7" name="Suapvalintas stačiakampis 6"/>
          <p:cNvSpPr/>
          <p:nvPr/>
        </p:nvSpPr>
        <p:spPr>
          <a:xfrm>
            <a:off x="415635" y="3616036"/>
            <a:ext cx="2590801" cy="249381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pt-BR" b="1" dirty="0">
                <a:latin typeface="Times New Roman" panose="02020603050405020304" pitchFamily="18" charset="0"/>
                <a:cs typeface="Times New Roman" panose="02020603050405020304" pitchFamily="18" charset="0"/>
              </a:rPr>
              <a:t>2.1. </a:t>
            </a:r>
            <a:r>
              <a:rPr lang="lt-LT" b="1" dirty="0">
                <a:latin typeface="Times New Roman" panose="02020603050405020304" pitchFamily="18" charset="0"/>
                <a:cs typeface="Times New Roman" panose="02020603050405020304" pitchFamily="18" charset="0"/>
              </a:rPr>
              <a:t>V</a:t>
            </a:r>
            <a:r>
              <a:rPr lang="pt-BR" b="1" dirty="0" smtClean="0">
                <a:latin typeface="Times New Roman" panose="02020603050405020304" pitchFamily="18" charset="0"/>
                <a:cs typeface="Times New Roman" panose="02020603050405020304" pitchFamily="18" charset="0"/>
              </a:rPr>
              <a:t>aikų </a:t>
            </a:r>
            <a:r>
              <a:rPr lang="pt-BR" b="1" dirty="0">
                <a:latin typeface="Times New Roman" panose="02020603050405020304" pitchFamily="18" charset="0"/>
                <a:cs typeface="Times New Roman" panose="02020603050405020304" pitchFamily="18" charset="0"/>
              </a:rPr>
              <a:t>ir jaunimo sporto meistriškumo skatinimas</a:t>
            </a:r>
            <a:endParaRPr lang="lt-LT" b="1" dirty="0">
              <a:latin typeface="Times New Roman" panose="02020603050405020304" pitchFamily="18" charset="0"/>
              <a:cs typeface="Times New Roman" panose="02020603050405020304" pitchFamily="18" charset="0"/>
            </a:endParaRPr>
          </a:p>
        </p:txBody>
      </p:sp>
      <p:sp>
        <p:nvSpPr>
          <p:cNvPr id="8" name="Suapvalintas stačiakampis 7"/>
          <p:cNvSpPr/>
          <p:nvPr/>
        </p:nvSpPr>
        <p:spPr>
          <a:xfrm>
            <a:off x="6567054" y="3616036"/>
            <a:ext cx="2521526" cy="2493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lt-LT" b="1" dirty="0">
                <a:latin typeface="Times New Roman" panose="02020603050405020304" pitchFamily="18" charset="0"/>
                <a:cs typeface="Times New Roman" panose="02020603050405020304" pitchFamily="18" charset="0"/>
              </a:rPr>
              <a:t>2.3. </a:t>
            </a:r>
            <a:r>
              <a:rPr lang="lt-LT" b="1" dirty="0" smtClean="0">
                <a:latin typeface="Times New Roman" panose="02020603050405020304" pitchFamily="18" charset="0"/>
                <a:cs typeface="Times New Roman" panose="02020603050405020304" pitchFamily="18" charset="0"/>
              </a:rPr>
              <a:t>Kauno</a:t>
            </a:r>
            <a:r>
              <a:rPr lang="lt-LT" b="1" dirty="0">
                <a:latin typeface="Times New Roman" panose="02020603050405020304" pitchFamily="18" charset="0"/>
                <a:cs typeface="Times New Roman" panose="02020603050405020304" pitchFamily="18" charset="0"/>
              </a:rPr>
              <a:t>, kaip sporto miesto, įvaizdžio gerinimas</a:t>
            </a:r>
          </a:p>
        </p:txBody>
      </p:sp>
      <p:pic>
        <p:nvPicPr>
          <p:cNvPr id="9" name="Paveikslėlis 8"/>
          <p:cNvPicPr>
            <a:picLocks noChangeAspect="1"/>
          </p:cNvPicPr>
          <p:nvPr/>
        </p:nvPicPr>
        <p:blipFill>
          <a:blip r:embed="rId2"/>
          <a:stretch>
            <a:fillRect/>
          </a:stretch>
        </p:blipFill>
        <p:spPr>
          <a:xfrm>
            <a:off x="1526144" y="2683843"/>
            <a:ext cx="829128" cy="682811"/>
          </a:xfrm>
          <a:prstGeom prst="rect">
            <a:avLst/>
          </a:prstGeom>
        </p:spPr>
      </p:pic>
      <p:pic>
        <p:nvPicPr>
          <p:cNvPr id="10" name="Paveikslėlis 9"/>
          <p:cNvPicPr>
            <a:picLocks noChangeAspect="1"/>
          </p:cNvPicPr>
          <p:nvPr/>
        </p:nvPicPr>
        <p:blipFill>
          <a:blip r:embed="rId2"/>
          <a:stretch>
            <a:fillRect/>
          </a:stretch>
        </p:blipFill>
        <p:spPr>
          <a:xfrm>
            <a:off x="4372181" y="2711552"/>
            <a:ext cx="829128" cy="682811"/>
          </a:xfrm>
          <a:prstGeom prst="rect">
            <a:avLst/>
          </a:prstGeom>
        </p:spPr>
      </p:pic>
      <p:pic>
        <p:nvPicPr>
          <p:cNvPr id="11" name="Paveikslėlis 10"/>
          <p:cNvPicPr>
            <a:picLocks noChangeAspect="1"/>
          </p:cNvPicPr>
          <p:nvPr/>
        </p:nvPicPr>
        <p:blipFill>
          <a:blip r:embed="rId2"/>
          <a:stretch>
            <a:fillRect/>
          </a:stretch>
        </p:blipFill>
        <p:spPr>
          <a:xfrm>
            <a:off x="7413253" y="2683842"/>
            <a:ext cx="829128" cy="682811"/>
          </a:xfrm>
          <a:prstGeom prst="rect">
            <a:avLst/>
          </a:prstGeom>
        </p:spPr>
      </p:pic>
      <p:pic>
        <p:nvPicPr>
          <p:cNvPr id="12" name="Paveikslėlis 11"/>
          <p:cNvPicPr>
            <a:picLocks noChangeAspect="1"/>
          </p:cNvPicPr>
          <p:nvPr/>
        </p:nvPicPr>
        <p:blipFill>
          <a:blip r:embed="rId3"/>
          <a:stretch>
            <a:fillRect/>
          </a:stretch>
        </p:blipFill>
        <p:spPr>
          <a:xfrm>
            <a:off x="9974631" y="423798"/>
            <a:ext cx="2024047" cy="1737511"/>
          </a:xfrm>
          <a:prstGeom prst="rect">
            <a:avLst/>
          </a:prstGeom>
        </p:spPr>
      </p:pic>
    </p:spTree>
    <p:extLst>
      <p:ext uri="{BB962C8B-B14F-4D97-AF65-F5344CB8AC3E}">
        <p14:creationId xmlns:p14="http://schemas.microsoft.com/office/powerpoint/2010/main" val="38479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Lentelė 4"/>
          <p:cNvGraphicFramePr>
            <a:graphicFrameLocks noGrp="1"/>
          </p:cNvGraphicFramePr>
          <p:nvPr>
            <p:extLst>
              <p:ext uri="{D42A27DB-BD31-4B8C-83A1-F6EECF244321}">
                <p14:modId xmlns:p14="http://schemas.microsoft.com/office/powerpoint/2010/main" val="595466397"/>
              </p:ext>
            </p:extLst>
          </p:nvPr>
        </p:nvGraphicFramePr>
        <p:xfrm>
          <a:off x="124691" y="304800"/>
          <a:ext cx="9504218" cy="2244437"/>
        </p:xfrm>
        <a:graphic>
          <a:graphicData uri="http://schemas.openxmlformats.org/drawingml/2006/table">
            <a:tbl>
              <a:tblPr firstRow="1" bandRow="1">
                <a:tableStyleId>{F5AB1C69-6EDB-4FF4-983F-18BD219EF322}</a:tableStyleId>
              </a:tblPr>
              <a:tblGrid>
                <a:gridCol w="9504218">
                  <a:extLst>
                    <a:ext uri="{9D8B030D-6E8A-4147-A177-3AD203B41FA5}">
                      <a16:colId xmlns:a16="http://schemas.microsoft.com/office/drawing/2014/main" val="1006997144"/>
                    </a:ext>
                  </a:extLst>
                </a:gridCol>
              </a:tblGrid>
              <a:tr h="415637">
                <a:tc>
                  <a:txBody>
                    <a:bodyPr/>
                    <a:lstStyle/>
                    <a:p>
                      <a:pPr algn="ctr"/>
                      <a:r>
                        <a:rPr lang="pt-BR" dirty="0" smtClean="0">
                          <a:latin typeface="Times New Roman" panose="02020603050405020304" pitchFamily="18" charset="0"/>
                          <a:cs typeface="Times New Roman" panose="02020603050405020304" pitchFamily="18" charset="0"/>
                        </a:rPr>
                        <a:t>2.1. Prioritetas – vaikų ir jaunimo sporto meistriškumo skatinimas</a:t>
                      </a:r>
                    </a:p>
                  </a:txBody>
                  <a:tcPr/>
                </a:tc>
                <a:extLst>
                  <a:ext uri="{0D108BD9-81ED-4DB2-BD59-A6C34878D82A}">
                    <a16:rowId xmlns:a16="http://schemas.microsoft.com/office/drawing/2014/main" val="1135843485"/>
                  </a:ext>
                </a:extLst>
              </a:tr>
              <a:tr h="370840">
                <a:tc>
                  <a:txBody>
                    <a:bodyPr/>
                    <a:lstStyle/>
                    <a:p>
                      <a:r>
                        <a:rPr lang="lt-LT" dirty="0" smtClean="0">
                          <a:latin typeface="Times New Roman" panose="02020603050405020304" pitchFamily="18" charset="0"/>
                          <a:cs typeface="Times New Roman" panose="02020603050405020304" pitchFamily="18" charset="0"/>
                        </a:rPr>
                        <a:t>2.1.1. Pasiruošimas oficialioms sporto varžyboms (Lietuvos čempionatams, Baltijos, Europos ir pasaulio čempionatams, pirmenybėms, žaidynėms) (tinkama tikslinė grupė nurodyta 5.1 papunktyje). Pasiruošimo procesas apima treniruočių organizavimą, vieną stovyklą (iki 14 kalendorinių dienų) per ketvirtį, ne daugiau kaip trejas kontrolines  varžybas</a:t>
                      </a:r>
                    </a:p>
                  </a:txBody>
                  <a:tcPr/>
                </a:tc>
                <a:extLst>
                  <a:ext uri="{0D108BD9-81ED-4DB2-BD59-A6C34878D82A}">
                    <a16:rowId xmlns:a16="http://schemas.microsoft.com/office/drawing/2014/main" val="1765345550"/>
                  </a:ext>
                </a:extLst>
              </a:tr>
              <a:tr h="370840">
                <a:tc>
                  <a:txBody>
                    <a:bodyPr/>
                    <a:lstStyle/>
                    <a:p>
                      <a:r>
                        <a:rPr lang="lt-LT" dirty="0" smtClean="0">
                          <a:latin typeface="Times New Roman" panose="02020603050405020304" pitchFamily="18" charset="0"/>
                          <a:cs typeface="Times New Roman" panose="02020603050405020304" pitchFamily="18" charset="0"/>
                        </a:rPr>
                        <a:t>2.1.2. Dalyvavimas Lietuvos čempionatuose, pirmenybėse ir žaidynėse (tinkama tikslinė grupė nurodyta 5.1 ir 5.2 papunkčiuose).</a:t>
                      </a:r>
                    </a:p>
                  </a:txBody>
                  <a:tcPr/>
                </a:tc>
                <a:extLst>
                  <a:ext uri="{0D108BD9-81ED-4DB2-BD59-A6C34878D82A}">
                    <a16:rowId xmlns:a16="http://schemas.microsoft.com/office/drawing/2014/main" val="555646029"/>
                  </a:ext>
                </a:extLst>
              </a:tr>
            </a:tbl>
          </a:graphicData>
        </a:graphic>
      </p:graphicFrame>
      <p:graphicFrame>
        <p:nvGraphicFramePr>
          <p:cNvPr id="6" name="Lentelė 5"/>
          <p:cNvGraphicFramePr>
            <a:graphicFrameLocks noGrp="1"/>
          </p:cNvGraphicFramePr>
          <p:nvPr>
            <p:extLst>
              <p:ext uri="{D42A27DB-BD31-4B8C-83A1-F6EECF244321}">
                <p14:modId xmlns:p14="http://schemas.microsoft.com/office/powerpoint/2010/main" val="516327018"/>
              </p:ext>
            </p:extLst>
          </p:nvPr>
        </p:nvGraphicFramePr>
        <p:xfrm>
          <a:off x="124691" y="2687781"/>
          <a:ext cx="9504218" cy="3965511"/>
        </p:xfrm>
        <a:graphic>
          <a:graphicData uri="http://schemas.openxmlformats.org/drawingml/2006/table">
            <a:tbl>
              <a:tblPr firstRow="1" bandRow="1">
                <a:tableStyleId>{21E4AEA4-8DFA-4A89-87EB-49C32662AFE0}</a:tableStyleId>
              </a:tblPr>
              <a:tblGrid>
                <a:gridCol w="9504218">
                  <a:extLst>
                    <a:ext uri="{9D8B030D-6E8A-4147-A177-3AD203B41FA5}">
                      <a16:colId xmlns:a16="http://schemas.microsoft.com/office/drawing/2014/main" val="2735211246"/>
                    </a:ext>
                  </a:extLst>
                </a:gridCol>
              </a:tblGrid>
              <a:tr h="445325">
                <a:tc>
                  <a:txBody>
                    <a:bodyPr/>
                    <a:lstStyle/>
                    <a:p>
                      <a:pPr algn="ctr"/>
                      <a:r>
                        <a:rPr lang="lt-LT" dirty="0" smtClean="0">
                          <a:latin typeface="Times New Roman" panose="02020603050405020304" pitchFamily="18" charset="0"/>
                          <a:cs typeface="Times New Roman" panose="02020603050405020304" pitchFamily="18" charset="0"/>
                        </a:rPr>
                        <a:t>2.2. Prioritetas – aktyvaus laisvalaikio ir fizinio aktyvumo veiklų organizavimas </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78060616"/>
                  </a:ext>
                </a:extLst>
              </a:tr>
              <a:tr h="814308">
                <a:tc>
                  <a:txBody>
                    <a:bodyPr/>
                    <a:lstStyle/>
                    <a:p>
                      <a:r>
                        <a:rPr lang="lt-LT" dirty="0" smtClean="0">
                          <a:latin typeface="Times New Roman" panose="02020603050405020304" pitchFamily="18" charset="0"/>
                          <a:cs typeface="Times New Roman" panose="02020603050405020304" pitchFamily="18" charset="0"/>
                        </a:rPr>
                        <a:t>2.2.1. Sporto renginių (išskyrus Lietuvos čempionatus ir pirmenybes) organizavimas Kauno mieste (tinkama tikslinė grupė nurodyta 5.4 papunktyje). </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1892214"/>
                  </a:ext>
                </a:extLst>
              </a:tr>
              <a:tr h="1791478">
                <a:tc>
                  <a:txBody>
                    <a:bodyPr/>
                    <a:lstStyle/>
                    <a:p>
                      <a:r>
                        <a:rPr lang="lt-LT" dirty="0" smtClean="0">
                          <a:latin typeface="Times New Roman" panose="02020603050405020304" pitchFamily="18" charset="0"/>
                          <a:cs typeface="Times New Roman" panose="02020603050405020304" pitchFamily="18" charset="0"/>
                        </a:rPr>
                        <a:t>2.2.2. Tęstinės periodinės fizinio aktyvumo ir edukacinės (sveiko sportavimo tema) veiklos organizavimas, užtikrinant visų amžiaus ir socialinių grupių asmenų </a:t>
                      </a:r>
                      <a:r>
                        <a:rPr lang="lt-LT" dirty="0" err="1" smtClean="0">
                          <a:latin typeface="Times New Roman" panose="02020603050405020304" pitchFamily="18" charset="0"/>
                          <a:cs typeface="Times New Roman" panose="02020603050405020304" pitchFamily="18" charset="0"/>
                        </a:rPr>
                        <a:t>įtrauktį</a:t>
                      </a:r>
                      <a:r>
                        <a:rPr lang="lt-LT" dirty="0" smtClean="0">
                          <a:latin typeface="Times New Roman" panose="02020603050405020304" pitchFamily="18" charset="0"/>
                          <a:cs typeface="Times New Roman" panose="02020603050405020304" pitchFamily="18" charset="0"/>
                        </a:rPr>
                        <a:t>. Veiklos turi būti vykdomos ne trumpiau kaip 6 mėn. per metus,  ugdomas dalyvių suvokimas apie fizinio aktyvumo naudą ir sveiko sportavimo ypatumus, išnaudojamos viešosios miesto erdvės (parkai, aikštės, stadionai ir kt.) (tinkama tikslinė grupė nurodyta 5.4 papunktyje). Prioritetas teikiamas nemokamoms veikloms.</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36628899"/>
                  </a:ext>
                </a:extLst>
              </a:tr>
              <a:tr h="814308">
                <a:tc>
                  <a:txBody>
                    <a:bodyPr/>
                    <a:lstStyle/>
                    <a:p>
                      <a:r>
                        <a:rPr lang="lt-LT" dirty="0" smtClean="0">
                          <a:latin typeface="Times New Roman" panose="02020603050405020304" pitchFamily="18" charset="0"/>
                          <a:cs typeface="Times New Roman" panose="02020603050405020304" pitchFamily="18" charset="0"/>
                        </a:rPr>
                        <a:t>2.2.3. Fizinio aktyvumo ir (arba) sporto renginiai, kurių turinys siejasi su Kauno – Europos kultūros sostinės 2022 m. koncepcija, organizuojami viešosiose miesto erdvėse (parkuose, aikštėse, stadionuose ir kt.).</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6604081"/>
                  </a:ext>
                </a:extLst>
              </a:tr>
            </a:tbl>
          </a:graphicData>
        </a:graphic>
      </p:graphicFrame>
      <p:pic>
        <p:nvPicPr>
          <p:cNvPr id="7" name="Paveikslėlis 6"/>
          <p:cNvPicPr>
            <a:picLocks noChangeAspect="1"/>
          </p:cNvPicPr>
          <p:nvPr/>
        </p:nvPicPr>
        <p:blipFill>
          <a:blip r:embed="rId2"/>
          <a:stretch>
            <a:fillRect/>
          </a:stretch>
        </p:blipFill>
        <p:spPr>
          <a:xfrm>
            <a:off x="9988485" y="304800"/>
            <a:ext cx="2024047" cy="1737511"/>
          </a:xfrm>
          <a:prstGeom prst="rect">
            <a:avLst/>
          </a:prstGeom>
        </p:spPr>
      </p:pic>
    </p:spTree>
    <p:extLst>
      <p:ext uri="{BB962C8B-B14F-4D97-AF65-F5344CB8AC3E}">
        <p14:creationId xmlns:p14="http://schemas.microsoft.com/office/powerpoint/2010/main" val="3181365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748145"/>
          </a:xfrm>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APIE „INICIATYVOS KAUNUI“</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1690255"/>
            <a:ext cx="8729902" cy="4351107"/>
          </a:xfrm>
        </p:spPr>
        <p:txBody>
          <a:bodyPr/>
          <a:lstStyle/>
          <a:p>
            <a:pPr marL="0" indent="0">
              <a:buNone/>
            </a:pPr>
            <a:r>
              <a:rPr lang="lt-LT" sz="2400" dirty="0">
                <a:latin typeface="Times New Roman" panose="02020603050405020304" pitchFamily="18" charset="0"/>
                <a:cs typeface="Times New Roman" panose="02020603050405020304" pitchFamily="18" charset="0"/>
              </a:rPr>
              <a:t>„Iniciatyvos Kaunui“ – tai Kauno miesto savivaldybės inicijuojama programa, kviečianti nevyriausybines organizacijas ir miesto bendruomenes prisidėti prie Kauno problemų sprendimo, siūlant iniciatyvas ir teikiant paraiškas. </a:t>
            </a:r>
            <a:endParaRPr lang="lt-LT" sz="2400" dirty="0" smtClean="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sz="2400" dirty="0" smtClean="0">
              <a:latin typeface="Times New Roman" panose="02020603050405020304" pitchFamily="18" charset="0"/>
              <a:cs typeface="Times New Roman" panose="02020603050405020304" pitchFamily="18" charset="0"/>
            </a:endParaRPr>
          </a:p>
          <a:p>
            <a:pPr marL="0" indent="0">
              <a:buNone/>
            </a:pPr>
            <a:r>
              <a:rPr lang="lt-LT" sz="2400" dirty="0" smtClean="0">
                <a:latin typeface="Times New Roman" panose="02020603050405020304" pitchFamily="18" charset="0"/>
                <a:cs typeface="Times New Roman" panose="02020603050405020304" pitchFamily="18" charset="0"/>
              </a:rPr>
              <a:t>Finansuojamos </a:t>
            </a:r>
            <a:r>
              <a:rPr lang="lt-LT" sz="2400" b="1" dirty="0">
                <a:solidFill>
                  <a:srgbClr val="FF0000"/>
                </a:solidFill>
                <a:latin typeface="Times New Roman" panose="02020603050405020304" pitchFamily="18" charset="0"/>
                <a:cs typeface="Times New Roman" panose="02020603050405020304" pitchFamily="18" charset="0"/>
              </a:rPr>
              <a:t>ne organizacijos, </a:t>
            </a:r>
            <a:r>
              <a:rPr lang="lt-LT" sz="2400" dirty="0">
                <a:latin typeface="Times New Roman" panose="02020603050405020304" pitchFamily="18" charset="0"/>
                <a:cs typeface="Times New Roman" panose="02020603050405020304" pitchFamily="18" charset="0"/>
              </a:rPr>
              <a:t>bet </a:t>
            </a:r>
            <a:r>
              <a:rPr lang="lt-LT" sz="2400" b="1" dirty="0">
                <a:solidFill>
                  <a:srgbClr val="FF0000"/>
                </a:solidFill>
                <a:latin typeface="Times New Roman" panose="02020603050405020304" pitchFamily="18" charset="0"/>
                <a:cs typeface="Times New Roman" panose="02020603050405020304" pitchFamily="18" charset="0"/>
              </a:rPr>
              <a:t>projektai, kurie sprendžia aktualias problemas ir yra orientuoti į aiškius rezultatus Kaunui.</a:t>
            </a:r>
          </a:p>
          <a:p>
            <a:endParaRPr lang="lt-LT" dirty="0"/>
          </a:p>
        </p:txBody>
      </p:sp>
      <p:pic>
        <p:nvPicPr>
          <p:cNvPr id="4" name="Paveikslėlis 3"/>
          <p:cNvPicPr>
            <a:picLocks noChangeAspect="1"/>
          </p:cNvPicPr>
          <p:nvPr/>
        </p:nvPicPr>
        <p:blipFill>
          <a:blip r:embed="rId2"/>
          <a:stretch>
            <a:fillRect/>
          </a:stretch>
        </p:blipFill>
        <p:spPr>
          <a:xfrm>
            <a:off x="9974630" y="192889"/>
            <a:ext cx="2024047" cy="1737511"/>
          </a:xfrm>
          <a:prstGeom prst="rect">
            <a:avLst/>
          </a:prstGeom>
        </p:spPr>
      </p:pic>
      <p:pic>
        <p:nvPicPr>
          <p:cNvPr id="5" name="Paveikslėlis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7985" y="3334082"/>
            <a:ext cx="688600" cy="688600"/>
          </a:xfrm>
          <a:prstGeom prst="rect">
            <a:avLst/>
          </a:prstGeom>
        </p:spPr>
      </p:pic>
    </p:spTree>
    <p:extLst>
      <p:ext uri="{BB962C8B-B14F-4D97-AF65-F5344CB8AC3E}">
        <p14:creationId xmlns:p14="http://schemas.microsoft.com/office/powerpoint/2010/main" val="2702209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p:cNvGraphicFramePr>
            <a:graphicFrameLocks noGrp="1"/>
          </p:cNvGraphicFramePr>
          <p:nvPr>
            <p:extLst>
              <p:ext uri="{D42A27DB-BD31-4B8C-83A1-F6EECF244321}">
                <p14:modId xmlns:p14="http://schemas.microsoft.com/office/powerpoint/2010/main" val="2358814168"/>
              </p:ext>
            </p:extLst>
          </p:nvPr>
        </p:nvGraphicFramePr>
        <p:xfrm>
          <a:off x="314037" y="1091662"/>
          <a:ext cx="8913091" cy="4267970"/>
        </p:xfrm>
        <a:graphic>
          <a:graphicData uri="http://schemas.openxmlformats.org/drawingml/2006/table">
            <a:tbl>
              <a:tblPr firstRow="1" bandRow="1">
                <a:tableStyleId>{93296810-A885-4BE3-A3E7-6D5BEEA58F35}</a:tableStyleId>
              </a:tblPr>
              <a:tblGrid>
                <a:gridCol w="8913091">
                  <a:extLst>
                    <a:ext uri="{9D8B030D-6E8A-4147-A177-3AD203B41FA5}">
                      <a16:colId xmlns:a16="http://schemas.microsoft.com/office/drawing/2014/main" val="255654108"/>
                    </a:ext>
                  </a:extLst>
                </a:gridCol>
              </a:tblGrid>
              <a:tr h="454935">
                <a:tc>
                  <a:txBody>
                    <a:bodyPr/>
                    <a:lstStyle/>
                    <a:p>
                      <a:pPr algn="ctr"/>
                      <a:r>
                        <a:rPr lang="lt-LT" dirty="0" smtClean="0">
                          <a:latin typeface="Times New Roman" panose="02020603050405020304" pitchFamily="18" charset="0"/>
                          <a:cs typeface="Times New Roman" panose="02020603050405020304" pitchFamily="18" charset="0"/>
                        </a:rPr>
                        <a:t>2.3. Prioritetas – Kauno, kaip sporto miesto, įvaizdžio gerinimas</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9146216"/>
                  </a:ext>
                </a:extLst>
              </a:tr>
              <a:tr h="1958786">
                <a:tc>
                  <a:txBody>
                    <a:bodyPr/>
                    <a:lstStyle/>
                    <a:p>
                      <a:r>
                        <a:rPr lang="lt-LT" dirty="0" smtClean="0">
                          <a:latin typeface="Times New Roman" panose="02020603050405020304" pitchFamily="18" charset="0"/>
                          <a:cs typeface="Times New Roman" panose="02020603050405020304" pitchFamily="18" charset="0"/>
                        </a:rPr>
                        <a:t>2.3.1. Kauno miestą reprezentuojančių sporto žaidimų suaugusiųjų amžiaus grupės komandų, dalyvaujančių 2018–2019 m.  ir 2019–2020 m. sezonais Europos klubiniuose turnyruose ir (arba) regioniniuose turnyruose, Lietuvos čempionate, sportinė veikla (tinkama tikslinė grupė nurodyta 5.3 papunktyje. Taip pat privaloma įtraukti 5.4 papunktyje nurodytą tikslinę grupę ir jai skirtas veiklas (labdaros ir paramos, socialinių, edukacinių akcijų ir kitų priemonių, skatinančių įvairaus amžiaus ir socialinių grupių asmenų įsitraukimą į sportinę veiklą, organizavimas).</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46480846"/>
                  </a:ext>
                </a:extLst>
              </a:tr>
              <a:tr h="1801355">
                <a:tc>
                  <a:txBody>
                    <a:bodyPr/>
                    <a:lstStyle/>
                    <a:p>
                      <a:r>
                        <a:rPr lang="lt-LT" dirty="0" smtClean="0">
                          <a:latin typeface="Times New Roman" panose="02020603050405020304" pitchFamily="18" charset="0"/>
                          <a:cs typeface="Times New Roman" panose="02020603050405020304" pitchFamily="18" charset="0"/>
                        </a:rPr>
                        <a:t>2.3.2. Pasaulio, Europos čempionatų, pirmenybių, taurės varžybų, įtrauktų į atitinkamos sporto šakos tarptautinės federacijos oficialų sporto varžybų ir renginių kalendorių, organizavimas Kauno mieste  (tinkama tikslinė grupė nurodyta 5.4 papunktyje. Taip pat privaloma įtraukti veiklas, skirtas šiai grupei (labdaros ir paramos, socialinių, edukacinių akcijų ir kitų priemonių, skatinančių įvairaus amžiaus ir socialinių grupių asmenų įsitraukimą į sportinę veiklą, organizavimas).</a:t>
                      </a:r>
                      <a:endParaRPr lang="lt-LT"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6351449"/>
                  </a:ext>
                </a:extLst>
              </a:tr>
            </a:tbl>
          </a:graphicData>
        </a:graphic>
      </p:graphicFrame>
      <p:pic>
        <p:nvPicPr>
          <p:cNvPr id="5" name="Paveikslėlis 4"/>
          <p:cNvPicPr>
            <a:picLocks noChangeAspect="1"/>
          </p:cNvPicPr>
          <p:nvPr/>
        </p:nvPicPr>
        <p:blipFill>
          <a:blip r:embed="rId2"/>
          <a:stretch>
            <a:fillRect/>
          </a:stretch>
        </p:blipFill>
        <p:spPr>
          <a:xfrm>
            <a:off x="9919212" y="343517"/>
            <a:ext cx="2024047" cy="1737511"/>
          </a:xfrm>
          <a:prstGeom prst="rect">
            <a:avLst/>
          </a:prstGeom>
        </p:spPr>
      </p:pic>
      <p:pic>
        <p:nvPicPr>
          <p:cNvPr id="2" name="Paveikslėlis 1"/>
          <p:cNvPicPr>
            <a:picLocks noChangeAspect="1"/>
          </p:cNvPicPr>
          <p:nvPr/>
        </p:nvPicPr>
        <p:blipFill>
          <a:blip r:embed="rId3"/>
          <a:stretch>
            <a:fillRect/>
          </a:stretch>
        </p:blipFill>
        <p:spPr>
          <a:xfrm>
            <a:off x="9023022" y="4071887"/>
            <a:ext cx="2920237" cy="2786113"/>
          </a:xfrm>
          <a:prstGeom prst="rect">
            <a:avLst/>
          </a:prstGeom>
        </p:spPr>
      </p:pic>
    </p:spTree>
    <p:extLst>
      <p:ext uri="{BB962C8B-B14F-4D97-AF65-F5344CB8AC3E}">
        <p14:creationId xmlns:p14="http://schemas.microsoft.com/office/powerpoint/2010/main" val="945496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762000"/>
          </a:xfrm>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NAUJOVĖS</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23" y="1717243"/>
            <a:ext cx="4252542" cy="4252542"/>
          </a:xfrm>
        </p:spPr>
      </p:pic>
      <p:pic>
        <p:nvPicPr>
          <p:cNvPr id="5" name="Paveikslėlis 4"/>
          <p:cNvPicPr>
            <a:picLocks noChangeAspect="1"/>
          </p:cNvPicPr>
          <p:nvPr/>
        </p:nvPicPr>
        <p:blipFill>
          <a:blip r:embed="rId3"/>
          <a:stretch>
            <a:fillRect/>
          </a:stretch>
        </p:blipFill>
        <p:spPr>
          <a:xfrm>
            <a:off x="9919212" y="121844"/>
            <a:ext cx="2024047" cy="1737511"/>
          </a:xfrm>
          <a:prstGeom prst="rect">
            <a:avLst/>
          </a:prstGeom>
        </p:spPr>
      </p:pic>
    </p:spTree>
    <p:extLst>
      <p:ext uri="{BB962C8B-B14F-4D97-AF65-F5344CB8AC3E}">
        <p14:creationId xmlns:p14="http://schemas.microsoft.com/office/powerpoint/2010/main" val="4216498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KLAUSIMAI</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0397" y="1468582"/>
            <a:ext cx="3980622" cy="5231675"/>
          </a:xfrm>
          <a:prstGeom prst="rect">
            <a:avLst/>
          </a:prstGeom>
        </p:spPr>
      </p:pic>
      <p:pic>
        <p:nvPicPr>
          <p:cNvPr id="3" name="Paveikslėlis 2"/>
          <p:cNvPicPr>
            <a:picLocks noChangeAspect="1"/>
          </p:cNvPicPr>
          <p:nvPr/>
        </p:nvPicPr>
        <p:blipFill>
          <a:blip r:embed="rId3"/>
          <a:stretch>
            <a:fillRect/>
          </a:stretch>
        </p:blipFill>
        <p:spPr>
          <a:xfrm>
            <a:off x="9974630" y="192889"/>
            <a:ext cx="2024047" cy="1737511"/>
          </a:xfrm>
          <a:prstGeom prst="rect">
            <a:avLst/>
          </a:prstGeom>
        </p:spPr>
      </p:pic>
    </p:spTree>
    <p:extLst>
      <p:ext uri="{BB962C8B-B14F-4D97-AF65-F5344CB8AC3E}">
        <p14:creationId xmlns:p14="http://schemas.microsoft.com/office/powerpoint/2010/main" val="3710339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15174" y="858982"/>
            <a:ext cx="8596668" cy="858982"/>
          </a:xfrm>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LAUKSIME JŪSŲ INICIATYVŲ</a:t>
            </a:r>
            <a:r>
              <a:rPr lang="en-US" b="1" dirty="0" smtClean="0">
                <a:solidFill>
                  <a:schemeClr val="tx1"/>
                </a:solidFill>
                <a:latin typeface="Times New Roman" panose="02020603050405020304" pitchFamily="18" charset="0"/>
                <a:cs typeface="Times New Roman" panose="02020603050405020304" pitchFamily="18" charset="0"/>
              </a:rPr>
              <a:t>!!!</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a:blip r:embed="rId2"/>
          <a:stretch>
            <a:fillRect/>
          </a:stretch>
        </p:blipFill>
        <p:spPr>
          <a:xfrm>
            <a:off x="9974630" y="170335"/>
            <a:ext cx="2024047" cy="1737511"/>
          </a:xfrm>
          <a:prstGeom prst="rect">
            <a:avLst/>
          </a:prstGeo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22" y="1907846"/>
            <a:ext cx="5329172" cy="4424219"/>
          </a:xfrm>
          <a:prstGeom prst="rect">
            <a:avLst/>
          </a:prstGeom>
        </p:spPr>
      </p:pic>
    </p:spTree>
    <p:extLst>
      <p:ext uri="{BB962C8B-B14F-4D97-AF65-F5344CB8AC3E}">
        <p14:creationId xmlns:p14="http://schemas.microsoft.com/office/powerpoint/2010/main" val="227542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21916" y="164305"/>
            <a:ext cx="8596668" cy="1320800"/>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(1):</a:t>
            </a:r>
          </a:p>
        </p:txBody>
      </p:sp>
      <p:sp>
        <p:nvSpPr>
          <p:cNvPr id="3" name="Turinio vietos rezervavimo ženklas 2"/>
          <p:cNvSpPr>
            <a:spLocks noGrp="1"/>
          </p:cNvSpPr>
          <p:nvPr>
            <p:ph idx="1"/>
          </p:nvPr>
        </p:nvSpPr>
        <p:spPr>
          <a:xfrm>
            <a:off x="400244" y="1054894"/>
            <a:ext cx="8596668" cy="430211"/>
          </a:xfrm>
        </p:spPr>
        <p:txBody>
          <a:bodyPr/>
          <a:lstStyle/>
          <a:p>
            <a:r>
              <a:rPr lang="lt-LT" dirty="0">
                <a:latin typeface="Times New Roman" panose="02020603050405020304" pitchFamily="18" charset="0"/>
                <a:cs typeface="Times New Roman" panose="02020603050405020304" pitchFamily="18" charset="0"/>
              </a:rPr>
              <a:t>Pradėkite nuo </a:t>
            </a:r>
            <a:r>
              <a:rPr lang="lt-LT" dirty="0" smtClean="0">
                <a:latin typeface="Times New Roman" panose="02020603050405020304" pitchFamily="18" charset="0"/>
                <a:cs typeface="Times New Roman" panose="02020603050405020304" pitchFamily="18" charset="0"/>
              </a:rPr>
              <a:t>„Aktualūs kvietimai“. </a:t>
            </a:r>
            <a:endParaRPr lang="lt-LT" dirty="0">
              <a:latin typeface="Times New Roman" panose="02020603050405020304" pitchFamily="18" charset="0"/>
              <a:cs typeface="Times New Roman" panose="02020603050405020304" pitchFamily="18" charset="0"/>
            </a:endParaRPr>
          </a:p>
          <a:p>
            <a:endParaRPr lang="lt-LT" dirty="0"/>
          </a:p>
        </p:txBody>
      </p:sp>
      <p:pic>
        <p:nvPicPr>
          <p:cNvPr id="4" name="Paveikslėlis 3"/>
          <p:cNvPicPr>
            <a:picLocks noChangeAspect="1"/>
          </p:cNvPicPr>
          <p:nvPr/>
        </p:nvPicPr>
        <p:blipFill rotWithShape="1">
          <a:blip r:embed="rId2"/>
          <a:srcRect t="12805" b="18017"/>
          <a:stretch/>
        </p:blipFill>
        <p:spPr>
          <a:xfrm>
            <a:off x="0" y="1676400"/>
            <a:ext cx="12192000" cy="4715608"/>
          </a:xfrm>
          <a:prstGeom prst="rect">
            <a:avLst/>
          </a:prstGeom>
        </p:spPr>
      </p:pic>
      <p:sp>
        <p:nvSpPr>
          <p:cNvPr id="5" name="Ovalas 4"/>
          <p:cNvSpPr/>
          <p:nvPr/>
        </p:nvSpPr>
        <p:spPr>
          <a:xfrm>
            <a:off x="2008909" y="2161309"/>
            <a:ext cx="845127" cy="540327"/>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lt-LT"/>
          </a:p>
        </p:txBody>
      </p:sp>
      <p:sp>
        <p:nvSpPr>
          <p:cNvPr id="6" name="Rodyklė dešinėn 5"/>
          <p:cNvSpPr/>
          <p:nvPr/>
        </p:nvSpPr>
        <p:spPr>
          <a:xfrm rot="3273097">
            <a:off x="1745673" y="1773382"/>
            <a:ext cx="360218" cy="3879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aveikslėlis 6"/>
          <p:cNvPicPr>
            <a:picLocks noChangeAspect="1"/>
          </p:cNvPicPr>
          <p:nvPr/>
        </p:nvPicPr>
        <p:blipFill>
          <a:blip r:embed="rId3"/>
          <a:stretch>
            <a:fillRect/>
          </a:stretch>
        </p:blipFill>
        <p:spPr>
          <a:xfrm>
            <a:off x="9988485" y="-29383"/>
            <a:ext cx="2024047" cy="1737511"/>
          </a:xfrm>
          <a:prstGeom prst="rect">
            <a:avLst/>
          </a:prstGeom>
        </p:spPr>
      </p:pic>
    </p:spTree>
    <p:extLst>
      <p:ext uri="{BB962C8B-B14F-4D97-AF65-F5344CB8AC3E}">
        <p14:creationId xmlns:p14="http://schemas.microsoft.com/office/powerpoint/2010/main" val="2701578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2704"/>
            <a:ext cx="8596668" cy="1320800"/>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(2):</a:t>
            </a:r>
            <a:endParaRPr lang="lt-LT" b="1" dirty="0">
              <a:solidFill>
                <a:schemeClr val="tx1"/>
              </a:solidFill>
              <a:latin typeface="Times New Roman" panose="02020603050405020304" pitchFamily="18" charset="0"/>
              <a:cs typeface="Times New Roman" panose="02020603050405020304" pitchFamily="18" charset="0"/>
            </a:endParaRPr>
          </a:p>
        </p:txBody>
      </p:sp>
      <p:pic>
        <p:nvPicPr>
          <p:cNvPr id="4" name="Paveikslėlis 3"/>
          <p:cNvPicPr>
            <a:picLocks noChangeAspect="1"/>
          </p:cNvPicPr>
          <p:nvPr/>
        </p:nvPicPr>
        <p:blipFill rotWithShape="1">
          <a:blip r:embed="rId2"/>
          <a:srcRect t="8997" b="14110"/>
          <a:stretch/>
        </p:blipFill>
        <p:spPr>
          <a:xfrm>
            <a:off x="0" y="1233054"/>
            <a:ext cx="12192000" cy="5624946"/>
          </a:xfrm>
          <a:prstGeom prst="rect">
            <a:avLst/>
          </a:prstGeom>
        </p:spPr>
      </p:pic>
      <p:sp>
        <p:nvSpPr>
          <p:cNvPr id="5" name="Turinio vietos rezervavimo ženklas 2"/>
          <p:cNvSpPr>
            <a:spLocks noGrp="1"/>
          </p:cNvSpPr>
          <p:nvPr>
            <p:ph idx="1"/>
          </p:nvPr>
        </p:nvSpPr>
        <p:spPr>
          <a:xfrm>
            <a:off x="344826" y="802843"/>
            <a:ext cx="8596668" cy="430211"/>
          </a:xfrm>
        </p:spPr>
        <p:txBody>
          <a:bodyPr/>
          <a:lstStyle/>
          <a:p>
            <a:r>
              <a:rPr lang="lt-LT" dirty="0" smtClean="0">
                <a:latin typeface="Times New Roman" panose="02020603050405020304" pitchFamily="18" charset="0"/>
                <a:cs typeface="Times New Roman" panose="02020603050405020304" pitchFamily="18" charset="0"/>
              </a:rPr>
              <a:t>Pasirinkti sritį </a:t>
            </a:r>
            <a:endParaRPr lang="lt-LT" dirty="0">
              <a:latin typeface="Times New Roman" panose="02020603050405020304" pitchFamily="18" charset="0"/>
              <a:cs typeface="Times New Roman" panose="02020603050405020304" pitchFamily="18" charset="0"/>
            </a:endParaRPr>
          </a:p>
          <a:p>
            <a:endParaRPr lang="lt-LT" dirty="0"/>
          </a:p>
        </p:txBody>
      </p:sp>
      <p:sp>
        <p:nvSpPr>
          <p:cNvPr id="6" name="Ovalas 5"/>
          <p:cNvSpPr/>
          <p:nvPr/>
        </p:nvSpPr>
        <p:spPr>
          <a:xfrm>
            <a:off x="2161309" y="5652654"/>
            <a:ext cx="2036618" cy="595746"/>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t-LT"/>
          </a:p>
        </p:txBody>
      </p:sp>
      <p:sp>
        <p:nvSpPr>
          <p:cNvPr id="7" name="Rodyklė dešinėn 6"/>
          <p:cNvSpPr/>
          <p:nvPr/>
        </p:nvSpPr>
        <p:spPr>
          <a:xfrm>
            <a:off x="1330036" y="5742708"/>
            <a:ext cx="623454" cy="4156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aveikslėlis 7"/>
          <p:cNvPicPr>
            <a:picLocks noChangeAspect="1"/>
          </p:cNvPicPr>
          <p:nvPr/>
        </p:nvPicPr>
        <p:blipFill>
          <a:blip r:embed="rId3"/>
          <a:stretch>
            <a:fillRect/>
          </a:stretch>
        </p:blipFill>
        <p:spPr>
          <a:xfrm>
            <a:off x="10311554" y="-60068"/>
            <a:ext cx="1506373" cy="1293122"/>
          </a:xfrm>
          <a:prstGeom prst="rect">
            <a:avLst/>
          </a:prstGeom>
        </p:spPr>
      </p:pic>
    </p:spTree>
    <p:extLst>
      <p:ext uri="{BB962C8B-B14F-4D97-AF65-F5344CB8AC3E}">
        <p14:creationId xmlns:p14="http://schemas.microsoft.com/office/powerpoint/2010/main" val="1054741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942109"/>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(3):</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511080" y="1551709"/>
            <a:ext cx="8596668" cy="568756"/>
          </a:xfrm>
        </p:spPr>
        <p:txBody>
          <a:bodyPr/>
          <a:lstStyle/>
          <a:p>
            <a:r>
              <a:rPr lang="lt-LT" dirty="0">
                <a:latin typeface="Times New Roman" panose="02020603050405020304" pitchFamily="18" charset="0"/>
                <a:cs typeface="Times New Roman" panose="02020603050405020304" pitchFamily="18" charset="0"/>
              </a:rPr>
              <a:t>Išsiaiškinkite, ar esate tinkamas pareiškėjas (Kvietimo teikti paraiškas </a:t>
            </a:r>
            <a:r>
              <a:rPr lang="lt-LT" b="1" dirty="0">
                <a:solidFill>
                  <a:srgbClr val="FF0000"/>
                </a:solidFill>
                <a:latin typeface="Times New Roman" panose="02020603050405020304" pitchFamily="18" charset="0"/>
                <a:cs typeface="Times New Roman" panose="02020603050405020304" pitchFamily="18" charset="0"/>
              </a:rPr>
              <a:t>7.1 punktas</a:t>
            </a:r>
            <a:r>
              <a:rPr lang="lt-LT" dirty="0">
                <a:latin typeface="Times New Roman" panose="02020603050405020304" pitchFamily="18" charset="0"/>
                <a:cs typeface="Times New Roman" panose="02020603050405020304" pitchFamily="18" charset="0"/>
              </a:rPr>
              <a:t>).</a:t>
            </a:r>
          </a:p>
          <a:p>
            <a:endParaRPr lang="lt-LT" dirty="0"/>
          </a:p>
        </p:txBody>
      </p:sp>
      <p:sp>
        <p:nvSpPr>
          <p:cNvPr id="4" name="Suapvalintas stačiakampis 3"/>
          <p:cNvSpPr/>
          <p:nvPr/>
        </p:nvSpPr>
        <p:spPr>
          <a:xfrm>
            <a:off x="677334" y="2362919"/>
            <a:ext cx="7633854" cy="13993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lt-LT" dirty="0">
                <a:latin typeface="Times New Roman" panose="02020603050405020304" pitchFamily="18" charset="0"/>
                <a:cs typeface="Times New Roman" panose="02020603050405020304" pitchFamily="18" charset="0"/>
              </a:rPr>
              <a:t>7.1. Projektų paraiškas gali teikti Lietuvos Respublikos įstatymų nustatyta tvarka įregistruoti pelno nesiekiantys juridiniai asmenys (nevyriausybinės organizacijos, asociacijos, viešosios įstaigos ir kt.), biudžetinės įstaigos (išskyrus Savivaldybės biudžetines įstaigas).</a:t>
            </a:r>
          </a:p>
        </p:txBody>
      </p:sp>
      <p:sp>
        <p:nvSpPr>
          <p:cNvPr id="6" name="Suapvalintas stačiakampis 5"/>
          <p:cNvSpPr/>
          <p:nvPr/>
        </p:nvSpPr>
        <p:spPr>
          <a:xfrm>
            <a:off x="1634836" y="4100945"/>
            <a:ext cx="7639166" cy="1524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lt-LT">
                <a:latin typeface="Times New Roman" panose="02020603050405020304" pitchFamily="18" charset="0"/>
                <a:cs typeface="Times New Roman" panose="02020603050405020304" pitchFamily="18" charset="0"/>
              </a:rPr>
              <a:t>7.1. Projektų paraiškas gali teikti Lietuvos Respublikos įstatymų nustatyta tvarka įregistruoti pelno nesiekiantys juridiniai asmenys (sporto asociacijos, federacijos, sporto klubai, viešosios įstaigos ir kt., išskyrus biudžetines įstaigas), veikiantys ne trumpiau nei vienus metus kūno kultūros ir sporto srityje. </a:t>
            </a:r>
          </a:p>
        </p:txBody>
      </p:sp>
      <p:pic>
        <p:nvPicPr>
          <p:cNvPr id="7" name="Paveikslėlis 6"/>
          <p:cNvPicPr>
            <a:picLocks noChangeAspect="1"/>
          </p:cNvPicPr>
          <p:nvPr/>
        </p:nvPicPr>
        <p:blipFill>
          <a:blip r:embed="rId2"/>
          <a:stretch>
            <a:fillRect/>
          </a:stretch>
        </p:blipFill>
        <p:spPr>
          <a:xfrm>
            <a:off x="9933067" y="382954"/>
            <a:ext cx="2024047" cy="1737511"/>
          </a:xfrm>
          <a:prstGeom prst="rect">
            <a:avLst/>
          </a:prstGeom>
        </p:spPr>
      </p:pic>
    </p:spTree>
    <p:extLst>
      <p:ext uri="{BB962C8B-B14F-4D97-AF65-F5344CB8AC3E}">
        <p14:creationId xmlns:p14="http://schemas.microsoft.com/office/powerpoint/2010/main" val="4244486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12776"/>
            <a:ext cx="8596668" cy="803564"/>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(4):</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816340"/>
            <a:ext cx="8596668" cy="859702"/>
          </a:xfrm>
        </p:spPr>
        <p:txBody>
          <a:bodyPr/>
          <a:lstStyle/>
          <a:p>
            <a:r>
              <a:rPr lang="lt-LT" dirty="0">
                <a:latin typeface="Times New Roman" panose="02020603050405020304" pitchFamily="18" charset="0"/>
                <a:cs typeface="Times New Roman" panose="02020603050405020304" pitchFamily="18" charset="0"/>
              </a:rPr>
              <a:t>Pasitikrinkite, ar </a:t>
            </a:r>
            <a:r>
              <a:rPr lang="lt-LT" dirty="0" smtClean="0">
                <a:latin typeface="Times New Roman" panose="02020603050405020304" pitchFamily="18" charset="0"/>
                <a:cs typeface="Times New Roman" panose="02020603050405020304" pitchFamily="18" charset="0"/>
              </a:rPr>
              <a:t>Jūsų </a:t>
            </a:r>
            <a:r>
              <a:rPr lang="lt-LT" dirty="0">
                <a:latin typeface="Times New Roman" panose="02020603050405020304" pitchFamily="18" charset="0"/>
                <a:cs typeface="Times New Roman" panose="02020603050405020304" pitchFamily="18" charset="0"/>
              </a:rPr>
              <a:t>turima idėja atitinka prioritetą ir veiklas (Kvietimo teikti paraiškas </a:t>
            </a:r>
            <a:r>
              <a:rPr lang="lt-LT" b="1" dirty="0">
                <a:solidFill>
                  <a:srgbClr val="FF0000"/>
                </a:solidFill>
                <a:latin typeface="Times New Roman" panose="02020603050405020304" pitchFamily="18" charset="0"/>
                <a:cs typeface="Times New Roman" panose="02020603050405020304" pitchFamily="18" charset="0"/>
              </a:rPr>
              <a:t>2 punktas</a:t>
            </a:r>
            <a:r>
              <a:rPr lang="lt-LT" dirty="0">
                <a:latin typeface="Times New Roman" panose="02020603050405020304" pitchFamily="18" charset="0"/>
                <a:cs typeface="Times New Roman" panose="02020603050405020304" pitchFamily="18" charset="0"/>
              </a:rPr>
              <a:t>)</a:t>
            </a:r>
          </a:p>
          <a:p>
            <a:endParaRPr lang="lt-LT" dirty="0"/>
          </a:p>
        </p:txBody>
      </p:sp>
      <p:pic>
        <p:nvPicPr>
          <p:cNvPr id="4" name="Paveikslėlis 3"/>
          <p:cNvPicPr>
            <a:picLocks noChangeAspect="1"/>
          </p:cNvPicPr>
          <p:nvPr/>
        </p:nvPicPr>
        <p:blipFill rotWithShape="1">
          <a:blip r:embed="rId2"/>
          <a:srcRect l="28491" t="28504" r="24125" b="8049"/>
          <a:stretch/>
        </p:blipFill>
        <p:spPr>
          <a:xfrm>
            <a:off x="1704108" y="1619904"/>
            <a:ext cx="6883496" cy="5181958"/>
          </a:xfrm>
          <a:prstGeom prst="rect">
            <a:avLst/>
          </a:prstGeom>
        </p:spPr>
      </p:pic>
      <p:sp>
        <p:nvSpPr>
          <p:cNvPr id="6" name="Ovalas 5"/>
          <p:cNvSpPr/>
          <p:nvPr/>
        </p:nvSpPr>
        <p:spPr>
          <a:xfrm>
            <a:off x="1896534" y="2077642"/>
            <a:ext cx="1470121" cy="1440873"/>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lt-LT"/>
          </a:p>
        </p:txBody>
      </p:sp>
      <p:sp>
        <p:nvSpPr>
          <p:cNvPr id="7" name="Rodyklė dešinėn 6"/>
          <p:cNvSpPr/>
          <p:nvPr/>
        </p:nvSpPr>
        <p:spPr>
          <a:xfrm>
            <a:off x="857443" y="2479606"/>
            <a:ext cx="666557" cy="5126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aveikslėlis 7"/>
          <p:cNvPicPr>
            <a:picLocks noChangeAspect="1"/>
          </p:cNvPicPr>
          <p:nvPr/>
        </p:nvPicPr>
        <p:blipFill>
          <a:blip r:embed="rId3"/>
          <a:stretch>
            <a:fillRect/>
          </a:stretch>
        </p:blipFill>
        <p:spPr>
          <a:xfrm>
            <a:off x="9960776" y="204971"/>
            <a:ext cx="2024047" cy="1737511"/>
          </a:xfrm>
          <a:prstGeom prst="rect">
            <a:avLst/>
          </a:prstGeom>
        </p:spPr>
      </p:pic>
    </p:spTree>
    <p:extLst>
      <p:ext uri="{BB962C8B-B14F-4D97-AF65-F5344CB8AC3E}">
        <p14:creationId xmlns:p14="http://schemas.microsoft.com/office/powerpoint/2010/main" val="1955194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775855"/>
          </a:xfrm>
        </p:spPr>
        <p:txBody>
          <a:bodyPr/>
          <a:lstStyle/>
          <a:p>
            <a:pPr algn="ctr"/>
            <a:r>
              <a:rPr lang="lt-LT" b="1" dirty="0" smtClean="0">
                <a:solidFill>
                  <a:schemeClr val="tx1"/>
                </a:solidFill>
                <a:latin typeface="Times New Roman" panose="02020603050405020304" pitchFamily="18" charset="0"/>
                <a:cs typeface="Times New Roman" panose="02020603050405020304" pitchFamily="18" charset="0"/>
              </a:rPr>
              <a:t>SVARBU</a:t>
            </a:r>
            <a:r>
              <a:rPr lang="en-US" b="1" dirty="0" smtClean="0">
                <a:solidFill>
                  <a:schemeClr val="tx1"/>
                </a:solidFill>
                <a:latin typeface="Times New Roman" panose="02020603050405020304" pitchFamily="18" charset="0"/>
                <a:cs typeface="Times New Roman" panose="02020603050405020304" pitchFamily="18" charset="0"/>
              </a:rPr>
              <a:t>!!!</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4" name="Suapvalintas stačiakampis 3"/>
          <p:cNvSpPr/>
          <p:nvPr/>
        </p:nvSpPr>
        <p:spPr>
          <a:xfrm>
            <a:off x="634644" y="1877291"/>
            <a:ext cx="2632364" cy="1731818"/>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smtClean="0">
                <a:solidFill>
                  <a:srgbClr val="FF0000"/>
                </a:solidFill>
              </a:rPr>
              <a:t>1 PROJEKTAS</a:t>
            </a:r>
            <a:endParaRPr lang="lt-LT" sz="2800" b="1" dirty="0">
              <a:solidFill>
                <a:srgbClr val="FF0000"/>
              </a:solidFill>
            </a:endParaRPr>
          </a:p>
        </p:txBody>
      </p:sp>
      <p:sp>
        <p:nvSpPr>
          <p:cNvPr id="5" name="Lygu 4"/>
          <p:cNvSpPr/>
          <p:nvPr/>
        </p:nvSpPr>
        <p:spPr>
          <a:xfrm>
            <a:off x="4070039" y="2123477"/>
            <a:ext cx="1676400" cy="928254"/>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pic>
        <p:nvPicPr>
          <p:cNvPr id="6" name="Paveikslėlis 5"/>
          <p:cNvPicPr>
            <a:picLocks noChangeAspect="1"/>
          </p:cNvPicPr>
          <p:nvPr/>
        </p:nvPicPr>
        <p:blipFill>
          <a:blip r:embed="rId2"/>
          <a:stretch>
            <a:fillRect/>
          </a:stretch>
        </p:blipFill>
        <p:spPr>
          <a:xfrm>
            <a:off x="9960776" y="416522"/>
            <a:ext cx="2024047" cy="1706955"/>
          </a:xfrm>
          <a:prstGeom prst="rect">
            <a:avLst/>
          </a:prstGeom>
        </p:spPr>
      </p:pic>
      <p:sp>
        <p:nvSpPr>
          <p:cNvPr id="7" name="Suapvalintas stačiakampis 6"/>
          <p:cNvSpPr/>
          <p:nvPr/>
        </p:nvSpPr>
        <p:spPr>
          <a:xfrm>
            <a:off x="6433213" y="1877291"/>
            <a:ext cx="2784763" cy="1731818"/>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smtClean="0">
                <a:solidFill>
                  <a:srgbClr val="FF0000"/>
                </a:solidFill>
              </a:rPr>
              <a:t>1 PRIORITETAS</a:t>
            </a:r>
            <a:endParaRPr lang="lt-LT" sz="2800" b="1" dirty="0">
              <a:solidFill>
                <a:srgbClr val="FF0000"/>
              </a:solidFill>
            </a:endParaRPr>
          </a:p>
        </p:txBody>
      </p:sp>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532" y="3442854"/>
            <a:ext cx="2957413" cy="3203864"/>
          </a:xfrm>
          <a:prstGeom prst="rect">
            <a:avLst/>
          </a:prstGeom>
        </p:spPr>
      </p:pic>
    </p:spTree>
    <p:extLst>
      <p:ext uri="{BB962C8B-B14F-4D97-AF65-F5344CB8AC3E}">
        <p14:creationId xmlns:p14="http://schemas.microsoft.com/office/powerpoint/2010/main" val="3736041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4" y="609600"/>
            <a:ext cx="8596668" cy="831273"/>
          </a:xfrm>
        </p:spPr>
        <p:txBody>
          <a:bodyPr/>
          <a:lstStyle/>
          <a:p>
            <a:pPr algn="ctr"/>
            <a:r>
              <a:rPr lang="lt-LT" b="1" dirty="0">
                <a:solidFill>
                  <a:schemeClr val="tx1"/>
                </a:solidFill>
                <a:latin typeface="Times New Roman" panose="02020603050405020304" pitchFamily="18" charset="0"/>
                <a:cs typeface="Times New Roman" panose="02020603050405020304" pitchFamily="18" charset="0"/>
              </a:rPr>
              <a:t>Kaip parengti ir pateikti projektą </a:t>
            </a:r>
            <a:r>
              <a:rPr lang="lt-LT" b="1" dirty="0" smtClean="0">
                <a:solidFill>
                  <a:schemeClr val="tx1"/>
                </a:solidFill>
                <a:latin typeface="Times New Roman" panose="02020603050405020304" pitchFamily="18" charset="0"/>
                <a:cs typeface="Times New Roman" panose="02020603050405020304" pitchFamily="18" charset="0"/>
              </a:rPr>
              <a:t>(5):</a:t>
            </a:r>
            <a:endParaRPr lang="lt-LT" b="1" dirty="0">
              <a:solidFill>
                <a:schemeClr val="tx1"/>
              </a:solidFill>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1440873"/>
            <a:ext cx="8596668" cy="748866"/>
          </a:xfrm>
        </p:spPr>
        <p:txBody>
          <a:bodyPr/>
          <a:lstStyle/>
          <a:p>
            <a:r>
              <a:rPr lang="lt-LT" dirty="0">
                <a:solidFill>
                  <a:schemeClr val="tx1"/>
                </a:solidFill>
                <a:latin typeface="Times New Roman" panose="02020603050405020304" pitchFamily="18" charset="0"/>
                <a:cs typeface="Times New Roman" panose="02020603050405020304" pitchFamily="18" charset="0"/>
              </a:rPr>
              <a:t>Atkreipkite dėmesį į veiklos aprašyme numatytus kriterijus, </a:t>
            </a:r>
            <a:r>
              <a:rPr lang="lt-LT" b="1" dirty="0">
                <a:solidFill>
                  <a:srgbClr val="FF0000"/>
                </a:solidFill>
                <a:latin typeface="Times New Roman" panose="02020603050405020304" pitchFamily="18" charset="0"/>
                <a:cs typeface="Times New Roman" panose="02020603050405020304" pitchFamily="18" charset="0"/>
              </a:rPr>
              <a:t>kam skiriamas pirmumas.</a:t>
            </a:r>
          </a:p>
          <a:p>
            <a:endParaRPr lang="lt-LT" dirty="0"/>
          </a:p>
        </p:txBody>
      </p:sp>
      <p:pic>
        <p:nvPicPr>
          <p:cNvPr id="5" name="Paveikslėlis 4"/>
          <p:cNvPicPr>
            <a:picLocks noChangeAspect="1"/>
          </p:cNvPicPr>
          <p:nvPr/>
        </p:nvPicPr>
        <p:blipFill rotWithShape="1">
          <a:blip r:embed="rId2"/>
          <a:srcRect l="29023" t="31912" r="24551" b="19982"/>
          <a:stretch/>
        </p:blipFill>
        <p:spPr>
          <a:xfrm>
            <a:off x="341168" y="2419059"/>
            <a:ext cx="6040582" cy="3519056"/>
          </a:xfrm>
          <a:prstGeom prst="rect">
            <a:avLst/>
          </a:prstGeom>
        </p:spPr>
      </p:pic>
      <p:sp>
        <p:nvSpPr>
          <p:cNvPr id="6" name="Ovalas 5"/>
          <p:cNvSpPr/>
          <p:nvPr/>
        </p:nvSpPr>
        <p:spPr>
          <a:xfrm>
            <a:off x="1470314" y="5298065"/>
            <a:ext cx="5038725" cy="74295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pic>
        <p:nvPicPr>
          <p:cNvPr id="7" name="Paveikslėlis 6"/>
          <p:cNvPicPr>
            <a:picLocks noChangeAspect="1"/>
          </p:cNvPicPr>
          <p:nvPr/>
        </p:nvPicPr>
        <p:blipFill rotWithShape="1">
          <a:blip r:embed="rId3"/>
          <a:srcRect l="39565" t="54640" r="24657" b="19413"/>
          <a:stretch/>
        </p:blipFill>
        <p:spPr>
          <a:xfrm>
            <a:off x="6636328" y="3229551"/>
            <a:ext cx="4655127" cy="1898073"/>
          </a:xfrm>
          <a:prstGeom prst="rect">
            <a:avLst/>
          </a:prstGeom>
        </p:spPr>
      </p:pic>
      <p:sp>
        <p:nvSpPr>
          <p:cNvPr id="8" name="Ovalas 7"/>
          <p:cNvSpPr/>
          <p:nvPr/>
        </p:nvSpPr>
        <p:spPr>
          <a:xfrm>
            <a:off x="8174182" y="4589894"/>
            <a:ext cx="3117273" cy="537730"/>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t-LT"/>
          </a:p>
        </p:txBody>
      </p:sp>
      <p:sp>
        <p:nvSpPr>
          <p:cNvPr id="9" name="Rodyklė dešinėn 8"/>
          <p:cNvSpPr/>
          <p:nvPr/>
        </p:nvSpPr>
        <p:spPr>
          <a:xfrm rot="18135834">
            <a:off x="7959506" y="5347674"/>
            <a:ext cx="534692" cy="4751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0" name="Paveikslėlis 9"/>
          <p:cNvPicPr>
            <a:picLocks noChangeAspect="1"/>
          </p:cNvPicPr>
          <p:nvPr/>
        </p:nvPicPr>
        <p:blipFill>
          <a:blip r:embed="rId4"/>
          <a:stretch>
            <a:fillRect/>
          </a:stretch>
        </p:blipFill>
        <p:spPr>
          <a:xfrm rot="17267717">
            <a:off x="6697282" y="5769718"/>
            <a:ext cx="493819" cy="542591"/>
          </a:xfrm>
          <a:prstGeom prst="rect">
            <a:avLst/>
          </a:prstGeom>
        </p:spPr>
      </p:pic>
      <p:pic>
        <p:nvPicPr>
          <p:cNvPr id="11" name="Paveikslėlis 10"/>
          <p:cNvPicPr>
            <a:picLocks noChangeAspect="1"/>
          </p:cNvPicPr>
          <p:nvPr/>
        </p:nvPicPr>
        <p:blipFill>
          <a:blip r:embed="rId5"/>
          <a:stretch>
            <a:fillRect/>
          </a:stretch>
        </p:blipFill>
        <p:spPr>
          <a:xfrm>
            <a:off x="9933067" y="156480"/>
            <a:ext cx="2024047" cy="1737511"/>
          </a:xfrm>
          <a:prstGeom prst="rect">
            <a:avLst/>
          </a:prstGeom>
        </p:spPr>
      </p:pic>
    </p:spTree>
    <p:extLst>
      <p:ext uri="{BB962C8B-B14F-4D97-AF65-F5344CB8AC3E}">
        <p14:creationId xmlns:p14="http://schemas.microsoft.com/office/powerpoint/2010/main" val="837229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aunota">
  <a:themeElements>
    <a:clrScheme name="Žalia">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TotalTime>
  <Words>1220</Words>
  <Application>Microsoft Office PowerPoint</Application>
  <PresentationFormat>Plačiaekranė</PresentationFormat>
  <Paragraphs>81</Paragraphs>
  <Slides>33</Slides>
  <Notes>1</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33</vt:i4>
      </vt:variant>
    </vt:vector>
  </HeadingPairs>
  <TitlesOfParts>
    <vt:vector size="39" baseType="lpstr">
      <vt:lpstr>Arial</vt:lpstr>
      <vt:lpstr>Calibri</vt:lpstr>
      <vt:lpstr>Times New Roman</vt:lpstr>
      <vt:lpstr>Trebuchet MS</vt:lpstr>
      <vt:lpstr>Wingdings 3</vt:lpstr>
      <vt:lpstr>Briaunota</vt:lpstr>
      <vt:lpstr>„INICIATYVOS KAUNUI“ PROGRAMOS KVIETIMŲ PRISTATYMAS</vt:lpstr>
      <vt:lpstr>APIE KĄ KALBĖSIME?</vt:lpstr>
      <vt:lpstr>APIE „INICIATYVOS KAUNUI“</vt:lpstr>
      <vt:lpstr>Kaip parengti ir pateikti projektą (1):</vt:lpstr>
      <vt:lpstr>Kaip parengti ir pateikti projektą (2):</vt:lpstr>
      <vt:lpstr>Kaip parengti ir pateikti projektą (3):</vt:lpstr>
      <vt:lpstr>Kaip parengti ir pateikti projektą (4):</vt:lpstr>
      <vt:lpstr>SVARBU!!!</vt:lpstr>
      <vt:lpstr>Kaip parengti ir pateikti projektą (5):</vt:lpstr>
      <vt:lpstr>Kaip parengti ir pateikti projektą (6):</vt:lpstr>
      <vt:lpstr>Kaip parengti ir pateikti projektą (7):</vt:lpstr>
      <vt:lpstr>Kaip parengti ir pateikti projektą (8):</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Kaip teikti paraišką elektroniniu būdu?</vt:lpstr>
      <vt:lpstr>„PowerPoint“ pateiktis</vt:lpstr>
      <vt:lpstr>„PowerPoint“ pateiktis</vt:lpstr>
      <vt:lpstr>„PowerPoint“ pateiktis</vt:lpstr>
      <vt:lpstr>NAUJOVĖS</vt:lpstr>
      <vt:lpstr>„PowerPoint“ pateiktis</vt:lpstr>
      <vt:lpstr>„PowerPoint“ pateiktis</vt:lpstr>
      <vt:lpstr>„PowerPoint“ pateiktis</vt:lpstr>
      <vt:lpstr>NAUJOVĖS</vt:lpstr>
      <vt:lpstr>KLAUSIMAI</vt:lpstr>
      <vt:lpstr>LAUKSIME JŪSŲ INICIATYVŲ!!!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„INICIATYVOS KAUNUI“ PROGRAMOS KVIETIMŲ PRISTATYMAS</dc:title>
  <dc:creator>Greta Jorudaitė</dc:creator>
  <cp:lastModifiedBy>Greta Jorudaitė</cp:lastModifiedBy>
  <cp:revision>35</cp:revision>
  <dcterms:created xsi:type="dcterms:W3CDTF">2018-12-06T11:19:02Z</dcterms:created>
  <dcterms:modified xsi:type="dcterms:W3CDTF">2018-12-07T13:45:50Z</dcterms:modified>
</cp:coreProperties>
</file>